
<file path=[Content_Types].xml><?xml version="1.0" encoding="utf-8"?>
<Types xmlns="http://schemas.openxmlformats.org/package/2006/content-types">
  <Default Extension="png" ContentType="image/png"/>
  <Default Extension="jpg&amp;ehk=e4lrJ6EiReS6kZIN65tOWA&amp;r=0&amp;pid=OfficeInsert" ContentType="image/jpeg"/>
  <Default Extension="jpeg" ContentType="image/jpeg"/>
  <Default Extension="rels" ContentType="application/vnd.openxmlformats-package.relationships+xml"/>
  <Default Extension="xml" ContentType="application/xml"/>
  <Default Extension="jpg&amp;ehk=vRMxllqAKzwyEQLH1YWh3Q&amp;r=0&amp;pid=OfficeInsert"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9"/>
  </p:notesMasterIdLst>
  <p:handoutMasterIdLst>
    <p:handoutMasterId r:id="rId40"/>
  </p:handoutMasterIdLst>
  <p:sldIdLst>
    <p:sldId id="413" r:id="rId2"/>
    <p:sldId id="506" r:id="rId3"/>
    <p:sldId id="462" r:id="rId4"/>
    <p:sldId id="498" r:id="rId5"/>
    <p:sldId id="499" r:id="rId6"/>
    <p:sldId id="500" r:id="rId7"/>
    <p:sldId id="501" r:id="rId8"/>
    <p:sldId id="502" r:id="rId9"/>
    <p:sldId id="503" r:id="rId10"/>
    <p:sldId id="493" r:id="rId11"/>
    <p:sldId id="504" r:id="rId12"/>
    <p:sldId id="495" r:id="rId13"/>
    <p:sldId id="472" r:id="rId14"/>
    <p:sldId id="434" r:id="rId15"/>
    <p:sldId id="507" r:id="rId16"/>
    <p:sldId id="508" r:id="rId17"/>
    <p:sldId id="528" r:id="rId18"/>
    <p:sldId id="534" r:id="rId19"/>
    <p:sldId id="535" r:id="rId20"/>
    <p:sldId id="510" r:id="rId21"/>
    <p:sldId id="511" r:id="rId22"/>
    <p:sldId id="512" r:id="rId23"/>
    <p:sldId id="513" r:id="rId24"/>
    <p:sldId id="514" r:id="rId25"/>
    <p:sldId id="515" r:id="rId26"/>
    <p:sldId id="516" r:id="rId27"/>
    <p:sldId id="517" r:id="rId28"/>
    <p:sldId id="518" r:id="rId29"/>
    <p:sldId id="519" r:id="rId30"/>
    <p:sldId id="520" r:id="rId31"/>
    <p:sldId id="521" r:id="rId32"/>
    <p:sldId id="522" r:id="rId33"/>
    <p:sldId id="523" r:id="rId34"/>
    <p:sldId id="524" r:id="rId35"/>
    <p:sldId id="525" r:id="rId36"/>
    <p:sldId id="526" r:id="rId37"/>
    <p:sldId id="527" r:id="rId38"/>
  </p:sldIdLst>
  <p:sldSz cx="9144000" cy="6858000" type="screen4x3"/>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5E98C6-96CA-4BA1-94AA-A7BC1129AB69}">
          <p14:sldIdLst>
            <p14:sldId id="413"/>
            <p14:sldId id="506"/>
            <p14:sldId id="462"/>
            <p14:sldId id="498"/>
            <p14:sldId id="499"/>
            <p14:sldId id="500"/>
            <p14:sldId id="501"/>
            <p14:sldId id="502"/>
            <p14:sldId id="503"/>
            <p14:sldId id="493"/>
            <p14:sldId id="504"/>
            <p14:sldId id="495"/>
            <p14:sldId id="472"/>
            <p14:sldId id="434"/>
            <p14:sldId id="507"/>
            <p14:sldId id="508"/>
            <p14:sldId id="528"/>
            <p14:sldId id="534"/>
            <p14:sldId id="535"/>
            <p14:sldId id="510"/>
            <p14:sldId id="511"/>
            <p14:sldId id="512"/>
            <p14:sldId id="513"/>
            <p14:sldId id="514"/>
            <p14:sldId id="515"/>
            <p14:sldId id="516"/>
            <p14:sldId id="517"/>
            <p14:sldId id="518"/>
            <p14:sldId id="519"/>
            <p14:sldId id="520"/>
            <p14:sldId id="521"/>
            <p14:sldId id="522"/>
            <p14:sldId id="523"/>
            <p14:sldId id="524"/>
            <p14:sldId id="525"/>
            <p14:sldId id="526"/>
            <p14:sldId id="52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28" autoAdjust="0"/>
    <p:restoredTop sz="94665" autoAdjust="0"/>
  </p:normalViewPr>
  <p:slideViewPr>
    <p:cSldViewPr snapToGrid="0" snapToObjects="1">
      <p:cViewPr varScale="1">
        <p:scale>
          <a:sx n="104" d="100"/>
          <a:sy n="104" d="100"/>
        </p:scale>
        <p:origin x="36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6" d="100"/>
          <a:sy n="56" d="100"/>
        </p:scale>
        <p:origin x="-1812" y="-96"/>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sz="quarter" idx="1"/>
          </p:nvPr>
        </p:nvSpPr>
        <p:spPr>
          <a:xfrm>
            <a:off x="3939467" y="0"/>
            <a:ext cx="3013763" cy="465455"/>
          </a:xfrm>
          <a:prstGeom prst="rect">
            <a:avLst/>
          </a:prstGeom>
        </p:spPr>
        <p:txBody>
          <a:bodyPr vert="horz" lIns="92930" tIns="46465" rIns="92930" bIns="46465" rtlCol="0"/>
          <a:lstStyle>
            <a:lvl1pPr algn="r">
              <a:defRPr sz="1200"/>
            </a:lvl1pPr>
          </a:lstStyle>
          <a:p>
            <a:fld id="{B7C63DFA-48CB-4123-8C93-47AAD0FADEC2}" type="datetimeFigureOut">
              <a:rPr lang="en-US" smtClean="0"/>
              <a:pPr/>
              <a:t>1/25/2018</a:t>
            </a:fld>
            <a:endParaRPr lang="en-US" dirty="0"/>
          </a:p>
        </p:txBody>
      </p:sp>
      <p:sp>
        <p:nvSpPr>
          <p:cNvPr id="4" name="Footer Placeholder 3"/>
          <p:cNvSpPr>
            <a:spLocks noGrp="1"/>
          </p:cNvSpPr>
          <p:nvPr>
            <p:ph type="ftr" sz="quarter" idx="2"/>
          </p:nvPr>
        </p:nvSpPr>
        <p:spPr>
          <a:xfrm>
            <a:off x="0" y="8842030"/>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7" y="8842030"/>
            <a:ext cx="3013763" cy="465455"/>
          </a:xfrm>
          <a:prstGeom prst="rect">
            <a:avLst/>
          </a:prstGeom>
        </p:spPr>
        <p:txBody>
          <a:bodyPr vert="horz" lIns="92930" tIns="46465" rIns="92930" bIns="46465" rtlCol="0" anchor="b"/>
          <a:lstStyle>
            <a:lvl1pPr algn="r">
              <a:defRPr sz="1200"/>
            </a:lvl1pPr>
          </a:lstStyle>
          <a:p>
            <a:fld id="{33249CBD-1ED6-4778-93B6-968AF3668090}" type="slidenum">
              <a:rPr lang="en-US" smtClean="0"/>
              <a:pPr/>
              <a:t>‹#›</a:t>
            </a:fld>
            <a:endParaRPr lang="en-US" dirty="0"/>
          </a:p>
        </p:txBody>
      </p:sp>
    </p:spTree>
    <p:extLst>
      <p:ext uri="{BB962C8B-B14F-4D97-AF65-F5344CB8AC3E}">
        <p14:creationId xmlns:p14="http://schemas.microsoft.com/office/powerpoint/2010/main" val="170895192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7" y="0"/>
            <a:ext cx="3013763" cy="465455"/>
          </a:xfrm>
          <a:prstGeom prst="rect">
            <a:avLst/>
          </a:prstGeom>
        </p:spPr>
        <p:txBody>
          <a:bodyPr vert="horz" lIns="92930" tIns="46465" rIns="92930" bIns="46465" rtlCol="0"/>
          <a:lstStyle>
            <a:lvl1pPr algn="r">
              <a:defRPr sz="1200"/>
            </a:lvl1pPr>
          </a:lstStyle>
          <a:p>
            <a:fld id="{1B7BCC14-C5C6-4DAF-8DCC-9C781CDC45D3}" type="datetimeFigureOut">
              <a:rPr lang="en-US" smtClean="0"/>
              <a:pPr/>
              <a:t>1/25/2018</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21824"/>
            <a:ext cx="5563870" cy="4189095"/>
          </a:xfrm>
          <a:prstGeom prst="rect">
            <a:avLst/>
          </a:prstGeom>
        </p:spPr>
        <p:txBody>
          <a:bodyPr vert="horz" lIns="92930" tIns="46465" rIns="92930" bIns="46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7" y="8842030"/>
            <a:ext cx="3013763" cy="465455"/>
          </a:xfrm>
          <a:prstGeom prst="rect">
            <a:avLst/>
          </a:prstGeom>
        </p:spPr>
        <p:txBody>
          <a:bodyPr vert="horz" lIns="92930" tIns="46465" rIns="92930" bIns="46465" rtlCol="0" anchor="b"/>
          <a:lstStyle>
            <a:lvl1pPr algn="r">
              <a:defRPr sz="1200"/>
            </a:lvl1pPr>
          </a:lstStyle>
          <a:p>
            <a:fld id="{FE90E48B-5219-4314-9F38-EF14F26C9C9D}" type="slidenum">
              <a:rPr lang="en-US" smtClean="0"/>
              <a:pPr/>
              <a:t>‹#›</a:t>
            </a:fld>
            <a:endParaRPr lang="en-US" dirty="0"/>
          </a:p>
        </p:txBody>
      </p:sp>
    </p:spTree>
    <p:extLst>
      <p:ext uri="{BB962C8B-B14F-4D97-AF65-F5344CB8AC3E}">
        <p14:creationId xmlns:p14="http://schemas.microsoft.com/office/powerpoint/2010/main" val="149309222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04687-831F-6247-B7DE-7FF0CA8E1ED5}" type="slidenum">
              <a:rPr lang="en-US" smtClean="0"/>
              <a:t>1</a:t>
            </a:fld>
            <a:endParaRPr lang="en-US" dirty="0"/>
          </a:p>
        </p:txBody>
      </p:sp>
    </p:spTree>
    <p:extLst>
      <p:ext uri="{BB962C8B-B14F-4D97-AF65-F5344CB8AC3E}">
        <p14:creationId xmlns:p14="http://schemas.microsoft.com/office/powerpoint/2010/main" val="2418516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510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0711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a:p>
        </p:txBody>
      </p:sp>
      <p:sp>
        <p:nvSpPr>
          <p:cNvPr id="4096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BA0F9D-5AD8-469B-8C79-F6F71277C3F6}" type="slidenum">
              <a:rPr lang="en-US" smtClean="0"/>
              <a:pPr fontAlgn="base">
                <a:spcBef>
                  <a:spcPct val="0"/>
                </a:spcBef>
                <a:spcAft>
                  <a:spcPct val="0"/>
                </a:spcAft>
                <a:defRPr/>
              </a:pPr>
              <a:t>36</a:t>
            </a:fld>
            <a:endParaRPr lang="en-US" dirty="0"/>
          </a:p>
        </p:txBody>
      </p:sp>
    </p:spTree>
    <p:extLst>
      <p:ext uri="{BB962C8B-B14F-4D97-AF65-F5344CB8AC3E}">
        <p14:creationId xmlns:p14="http://schemas.microsoft.com/office/powerpoint/2010/main" val="4100359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04687-831F-6247-B7DE-7FF0CA8E1ED5}" type="slidenum">
              <a:rPr lang="en-US" smtClean="0"/>
              <a:t>2</a:t>
            </a:fld>
            <a:endParaRPr lang="en-US" dirty="0"/>
          </a:p>
        </p:txBody>
      </p:sp>
    </p:spTree>
    <p:extLst>
      <p:ext uri="{BB962C8B-B14F-4D97-AF65-F5344CB8AC3E}">
        <p14:creationId xmlns:p14="http://schemas.microsoft.com/office/powerpoint/2010/main" val="74968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 subjects research is anticipated within the period of award but definite plans for this involvement cannot be described in the application.</a:t>
            </a:r>
            <a:endParaRPr lang="en-US" dirty="0"/>
          </a:p>
        </p:txBody>
      </p:sp>
    </p:spTree>
    <p:extLst>
      <p:ext uri="{BB962C8B-B14F-4D97-AF65-F5344CB8AC3E}">
        <p14:creationId xmlns:p14="http://schemas.microsoft.com/office/powerpoint/2010/main" val="258451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4118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04687-831F-6247-B7DE-7FF0CA8E1ED5}" type="slidenum">
              <a:rPr lang="en-US" smtClean="0"/>
              <a:t>14</a:t>
            </a:fld>
            <a:endParaRPr lang="en-US" dirty="0"/>
          </a:p>
        </p:txBody>
      </p:sp>
    </p:spTree>
    <p:extLst>
      <p:ext uri="{BB962C8B-B14F-4D97-AF65-F5344CB8AC3E}">
        <p14:creationId xmlns:p14="http://schemas.microsoft.com/office/powerpoint/2010/main" val="66628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04687-831F-6247-B7DE-7FF0CA8E1ED5}" type="slidenum">
              <a:rPr lang="en-US" smtClean="0"/>
              <a:t>15</a:t>
            </a:fld>
            <a:endParaRPr lang="en-US" dirty="0"/>
          </a:p>
        </p:txBody>
      </p:sp>
    </p:spTree>
    <p:extLst>
      <p:ext uri="{BB962C8B-B14F-4D97-AF65-F5344CB8AC3E}">
        <p14:creationId xmlns:p14="http://schemas.microsoft.com/office/powerpoint/2010/main" val="1683763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04687-831F-6247-B7DE-7FF0CA8E1ED5}" type="slidenum">
              <a:rPr lang="en-US" smtClean="0"/>
              <a:t>16</a:t>
            </a:fld>
            <a:endParaRPr lang="en-US" dirty="0"/>
          </a:p>
        </p:txBody>
      </p:sp>
    </p:spTree>
    <p:extLst>
      <p:ext uri="{BB962C8B-B14F-4D97-AF65-F5344CB8AC3E}">
        <p14:creationId xmlns:p14="http://schemas.microsoft.com/office/powerpoint/2010/main" val="1423764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D04687-831F-6247-B7DE-7FF0CA8E1ED5}" type="slidenum">
              <a:rPr lang="en-US" smtClean="0"/>
              <a:t>17</a:t>
            </a:fld>
            <a:endParaRPr lang="en-US"/>
          </a:p>
        </p:txBody>
      </p:sp>
    </p:spTree>
    <p:extLst>
      <p:ext uri="{BB962C8B-B14F-4D97-AF65-F5344CB8AC3E}">
        <p14:creationId xmlns:p14="http://schemas.microsoft.com/office/powerpoint/2010/main" val="1294794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04687-831F-6247-B7DE-7FF0CA8E1ED5}" type="slidenum">
              <a:rPr lang="en-US" smtClean="0"/>
              <a:t>19</a:t>
            </a:fld>
            <a:endParaRPr lang="en-US" dirty="0"/>
          </a:p>
        </p:txBody>
      </p:sp>
    </p:spTree>
    <p:extLst>
      <p:ext uri="{BB962C8B-B14F-4D97-AF65-F5344CB8AC3E}">
        <p14:creationId xmlns:p14="http://schemas.microsoft.com/office/powerpoint/2010/main" val="3115684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078F10E-1CA2-4088-B703-5E1EE468F70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3EC3B5-87F4-4771-9EF4-FFAB6CC084FA}" type="datetimeFigureOut">
              <a:rPr lang="en-US" smtClean="0"/>
              <a:t>1/25/2018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CD56F8-6CC3-473E-8875-F786D5BF1E99}" type="slidenum">
              <a:rPr lang="en-US" smtClean="0"/>
              <a:t>‹#›</a:t>
            </a:fld>
            <a:endParaRPr lang="en-US" dirty="0"/>
          </a:p>
        </p:txBody>
      </p:sp>
      <p:sp>
        <p:nvSpPr>
          <p:cNvPr id="7" name="Title Placeholder 1"/>
          <p:cNvSpPr>
            <a:spLocks noGrp="1"/>
          </p:cNvSpPr>
          <p:nvPr>
            <p:ph type="title"/>
          </p:nvPr>
        </p:nvSpPr>
        <p:spPr>
          <a:xfrm>
            <a:off x="457200" y="1066800"/>
            <a:ext cx="82296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0861468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A4024-9BE3-154F-A06D-CD2277C0E91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user/GrantsGovU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researchmatters.umaryland.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whitehouse.gov/wp-content/uploads/2017/11/m-18-05-Final.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health.maryland.gov/pages/sf_dcpf.asp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ipkitten.blogspot.in/2010_09_01_archive.html" TargetMode="External"/><Relationship Id="rId2" Type="http://schemas.openxmlformats.org/officeDocument/2006/relationships/image" Target="../media/image11.jpg&amp;ehk=e4lrJ6EiReS6kZIN65tOWA&amp;r=0&amp;pid=OfficeInsert"/><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umaryland.edu/policies-and-procedures/library/research/procedures/sponsored-projects/departing-pi-award-disposition.php" TargetMode="External"/><Relationship Id="rId2" Type="http://schemas.openxmlformats.org/officeDocument/2006/relationships/hyperlink" Target="http://www.umaryland.edu/spa/award-management/faculty-transfers---outgoing/" TargetMode="External"/><Relationship Id="rId1" Type="http://schemas.openxmlformats.org/officeDocument/2006/relationships/slideLayout" Target="../slideLayouts/slideLayout2.xml"/><Relationship Id="rId4" Type="http://schemas.openxmlformats.org/officeDocument/2006/relationships/hyperlink" Target="http://www.umaryland.edu/spac/sponsored-projects-accounting-and-compliance-spac/departing-pi-award-disposition-notification/"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2.jpg&amp;ehk=vRMxllqAKzwyEQLH1YWh3Q&amp;r=0&amp;pid=OfficeInsert"/><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umaryland.edu/kualicoeus/user-resources-and-help/nih-forms-e-instruction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SPA/SPAC Updates</a:t>
            </a:r>
            <a:br>
              <a:rPr lang="en-US" b="1" dirty="0" smtClean="0"/>
            </a:br>
            <a:r>
              <a:rPr lang="en-US" b="1" dirty="0" smtClean="0"/>
              <a:t>2cd Quarter 2018</a:t>
            </a:r>
            <a:endParaRPr lang="en-US" b="1" dirty="0"/>
          </a:p>
        </p:txBody>
      </p:sp>
      <p:sp>
        <p:nvSpPr>
          <p:cNvPr id="3" name="Subtitle 2"/>
          <p:cNvSpPr>
            <a:spLocks noGrp="1"/>
          </p:cNvSpPr>
          <p:nvPr>
            <p:ph type="subTitle" idx="1"/>
          </p:nvPr>
        </p:nvSpPr>
        <p:spPr/>
        <p:txBody>
          <a:bodyPr/>
          <a:lstStyle/>
          <a:p>
            <a:r>
              <a:rPr lang="en-US" dirty="0" smtClean="0"/>
              <a:t>January 25, 2018</a:t>
            </a:r>
          </a:p>
          <a:p>
            <a:r>
              <a:rPr lang="en-US" dirty="0" smtClean="0"/>
              <a:t>2:30 – 4:00 pm</a:t>
            </a:r>
          </a:p>
        </p:txBody>
      </p:sp>
    </p:spTree>
    <p:extLst>
      <p:ext uri="{BB962C8B-B14F-4D97-AF65-F5344CB8AC3E}">
        <p14:creationId xmlns:p14="http://schemas.microsoft.com/office/powerpoint/2010/main" val="188475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Workspace &amp; ASSIST</a:t>
            </a:r>
            <a:endParaRPr lang="en-US" dirty="0"/>
          </a:p>
        </p:txBody>
      </p:sp>
      <p:sp>
        <p:nvSpPr>
          <p:cNvPr id="3" name="Content Placeholder 2"/>
          <p:cNvSpPr>
            <a:spLocks noGrp="1"/>
          </p:cNvSpPr>
          <p:nvPr>
            <p:ph idx="1"/>
          </p:nvPr>
        </p:nvSpPr>
        <p:spPr/>
        <p:txBody>
          <a:bodyPr>
            <a:normAutofit/>
          </a:bodyPr>
          <a:lstStyle/>
          <a:p>
            <a:r>
              <a:rPr lang="en-US" dirty="0" smtClean="0"/>
              <a:t>Workspace Training and Tutorial Videos</a:t>
            </a:r>
          </a:p>
          <a:p>
            <a:pPr marL="457200" lvl="1" indent="0">
              <a:buNone/>
            </a:pPr>
            <a:r>
              <a:rPr lang="en-US" dirty="0" smtClean="0">
                <a:hlinkClick r:id="rId2"/>
              </a:rPr>
              <a:t>https</a:t>
            </a:r>
            <a:r>
              <a:rPr lang="en-US" dirty="0">
                <a:hlinkClick r:id="rId2"/>
              </a:rPr>
              <a:t>://</a:t>
            </a:r>
            <a:r>
              <a:rPr lang="en-US" dirty="0" smtClean="0">
                <a:hlinkClick r:id="rId2"/>
              </a:rPr>
              <a:t>www.youtube.com/user/GrantsGovUS</a:t>
            </a:r>
            <a:endParaRPr lang="en-US" dirty="0" smtClean="0"/>
          </a:p>
          <a:p>
            <a:r>
              <a:rPr lang="en-US" dirty="0"/>
              <a:t>The use of </a:t>
            </a:r>
            <a:r>
              <a:rPr lang="en-US" dirty="0" smtClean="0"/>
              <a:t>ASSIST or </a:t>
            </a:r>
            <a:r>
              <a:rPr lang="en-US" dirty="0"/>
              <a:t>Workspace must be approved by Dennis </a:t>
            </a:r>
            <a:r>
              <a:rPr lang="en-US" dirty="0" smtClean="0"/>
              <a:t>Paffrath</a:t>
            </a:r>
          </a:p>
          <a:p>
            <a:r>
              <a:rPr lang="en-US" dirty="0" smtClean="0"/>
              <a:t>Must have a </a:t>
            </a:r>
            <a:r>
              <a:rPr lang="en-US" dirty="0" err="1" smtClean="0"/>
              <a:t>Grants.gov</a:t>
            </a:r>
            <a:r>
              <a:rPr lang="en-US" dirty="0" smtClean="0"/>
              <a:t> account and be affiliated with UMB</a:t>
            </a:r>
          </a:p>
          <a:p>
            <a:r>
              <a:rPr lang="en-US" dirty="0" smtClean="0"/>
              <a:t>Use of either is approved case by case</a:t>
            </a:r>
          </a:p>
        </p:txBody>
      </p:sp>
    </p:spTree>
    <p:extLst>
      <p:ext uri="{BB962C8B-B14F-4D97-AF65-F5344CB8AC3E}">
        <p14:creationId xmlns:p14="http://schemas.microsoft.com/office/powerpoint/2010/main" val="649920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54" y="970281"/>
            <a:ext cx="2687935" cy="326644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4720" y="1447271"/>
            <a:ext cx="5669280" cy="5248169"/>
          </a:xfrm>
          <a:prstGeom prst="rect">
            <a:avLst/>
          </a:prstGeom>
        </p:spPr>
      </p:pic>
      <p:sp>
        <p:nvSpPr>
          <p:cNvPr id="12" name="TextBox 11"/>
          <p:cNvSpPr txBox="1"/>
          <p:nvPr/>
        </p:nvSpPr>
        <p:spPr>
          <a:xfrm>
            <a:off x="3474720" y="406400"/>
            <a:ext cx="5506720" cy="769441"/>
          </a:xfrm>
          <a:prstGeom prst="rect">
            <a:avLst/>
          </a:prstGeom>
          <a:noFill/>
        </p:spPr>
        <p:txBody>
          <a:bodyPr wrap="square" rtlCol="0">
            <a:spAutoFit/>
          </a:bodyPr>
          <a:lstStyle/>
          <a:p>
            <a:pPr algn="ctr"/>
            <a:r>
              <a:rPr lang="en-US" sz="4400" dirty="0" smtClean="0"/>
              <a:t>SPA</a:t>
            </a:r>
            <a:r>
              <a:rPr lang="en-US" dirty="0" smtClean="0"/>
              <a:t> </a:t>
            </a:r>
            <a:r>
              <a:rPr lang="en-US" sz="4400" dirty="0" smtClean="0"/>
              <a:t>Website</a:t>
            </a:r>
            <a:endParaRPr lang="en-US" sz="4400" dirty="0"/>
          </a:p>
        </p:txBody>
      </p:sp>
    </p:spTree>
    <p:extLst>
      <p:ext uri="{BB962C8B-B14F-4D97-AF65-F5344CB8AC3E}">
        <p14:creationId xmlns:p14="http://schemas.microsoft.com/office/powerpoint/2010/main" val="1553794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3282"/>
          </a:xfrm>
        </p:spPr>
        <p:txBody>
          <a:bodyPr/>
          <a:lstStyle/>
          <a:p>
            <a:r>
              <a:rPr lang="en-US" dirty="0" smtClean="0"/>
              <a:t>Proposal Reminders</a:t>
            </a:r>
            <a:endParaRPr lang="en-US" dirty="0"/>
          </a:p>
        </p:txBody>
      </p:sp>
      <p:sp>
        <p:nvSpPr>
          <p:cNvPr id="3" name="Content Placeholder 2"/>
          <p:cNvSpPr>
            <a:spLocks noGrp="1"/>
          </p:cNvSpPr>
          <p:nvPr>
            <p:ph idx="1"/>
          </p:nvPr>
        </p:nvSpPr>
        <p:spPr>
          <a:xfrm>
            <a:off x="457200" y="1534160"/>
            <a:ext cx="8229600" cy="5039360"/>
          </a:xfrm>
        </p:spPr>
        <p:txBody>
          <a:bodyPr>
            <a:normAutofit/>
          </a:bodyPr>
          <a:lstStyle/>
          <a:p>
            <a:r>
              <a:rPr lang="en-US" dirty="0" smtClean="0"/>
              <a:t>Proposal Review Procedure Effective 7/2017</a:t>
            </a:r>
          </a:p>
          <a:p>
            <a:r>
              <a:rPr lang="en-US" dirty="0" smtClean="0"/>
              <a:t>Do </a:t>
            </a:r>
            <a:r>
              <a:rPr lang="en-US" dirty="0"/>
              <a:t>NOT change the Job Codes in KC!</a:t>
            </a:r>
          </a:p>
          <a:p>
            <a:r>
              <a:rPr lang="en-US" dirty="0"/>
              <a:t>Complete tabs</a:t>
            </a:r>
          </a:p>
          <a:p>
            <a:r>
              <a:rPr lang="en-US" dirty="0" smtClean="0"/>
              <a:t>Proposals marked Final will be submitted</a:t>
            </a:r>
          </a:p>
          <a:p>
            <a:r>
              <a:rPr lang="en-US" dirty="0"/>
              <a:t>NOT-OD-16-129 Appendix Materials </a:t>
            </a:r>
            <a:r>
              <a:rPr lang="en-US" sz="1600" i="1" dirty="0"/>
              <a:t>(rel. 08/2016)</a:t>
            </a:r>
          </a:p>
          <a:p>
            <a:pPr lvl="1"/>
            <a:r>
              <a:rPr lang="en-US" dirty="0"/>
              <a:t>Applications </a:t>
            </a:r>
            <a:r>
              <a:rPr lang="en-US" b="1" i="1" u="sng" dirty="0"/>
              <a:t>will be rejected </a:t>
            </a:r>
            <a:r>
              <a:rPr lang="en-US" dirty="0"/>
              <a:t>if unapproved materials are included in the </a:t>
            </a:r>
            <a:r>
              <a:rPr lang="en-US" dirty="0" smtClean="0"/>
              <a:t>Appendix</a:t>
            </a:r>
          </a:p>
          <a:p>
            <a:pPr lvl="1"/>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838115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3442"/>
          </a:xfrm>
        </p:spPr>
        <p:txBody>
          <a:bodyPr/>
          <a:lstStyle/>
          <a:p>
            <a:r>
              <a:rPr lang="en-US" dirty="0" smtClean="0"/>
              <a:t>Reminders</a:t>
            </a:r>
            <a:endParaRPr lang="en-US" dirty="0"/>
          </a:p>
        </p:txBody>
      </p:sp>
      <p:sp>
        <p:nvSpPr>
          <p:cNvPr id="3" name="Content Placeholder 2"/>
          <p:cNvSpPr>
            <a:spLocks noGrp="1"/>
          </p:cNvSpPr>
          <p:nvPr>
            <p:ph idx="1"/>
          </p:nvPr>
        </p:nvSpPr>
        <p:spPr>
          <a:xfrm>
            <a:off x="457200" y="1148080"/>
            <a:ext cx="8229600" cy="5506720"/>
          </a:xfrm>
        </p:spPr>
        <p:txBody>
          <a:bodyPr>
            <a:normAutofit/>
          </a:bodyPr>
          <a:lstStyle/>
          <a:p>
            <a:r>
              <a:rPr lang="en-US" sz="2400" dirty="0" smtClean="0"/>
              <a:t>Please, please use the team </a:t>
            </a:r>
            <a:r>
              <a:rPr lang="en-US" sz="2400" dirty="0"/>
              <a:t>e</a:t>
            </a:r>
            <a:r>
              <a:rPr lang="en-US" sz="2400" dirty="0" smtClean="0"/>
              <a:t>mails when communicating with SPA, unless an action has been triaged and you know who the SPA person that is working on that action.</a:t>
            </a:r>
          </a:p>
          <a:p>
            <a:endParaRPr lang="en-US" sz="2400" dirty="0" smtClean="0"/>
          </a:p>
          <a:p>
            <a:r>
              <a:rPr lang="en-US" sz="2400" dirty="0" smtClean="0"/>
              <a:t>Ask your general questions at Research Matters </a:t>
            </a:r>
            <a:r>
              <a:rPr lang="en-US" sz="2400" dirty="0" smtClean="0">
                <a:hlinkClick r:id="rId3"/>
              </a:rPr>
              <a:t>http://</a:t>
            </a:r>
            <a:r>
              <a:rPr lang="en-US" sz="2400" i="1" dirty="0" smtClean="0">
                <a:hlinkClick r:id="rId3"/>
              </a:rPr>
              <a:t>researchmatters.umaryland.edu</a:t>
            </a:r>
            <a:r>
              <a:rPr lang="en-US" sz="2400" i="1" dirty="0" smtClean="0"/>
              <a:t>   </a:t>
            </a:r>
            <a:endParaRPr lang="en-US" sz="2400" i="1" dirty="0"/>
          </a:p>
          <a:p>
            <a:endParaRPr lang="en-US" sz="2400" dirty="0" smtClean="0"/>
          </a:p>
          <a:p>
            <a:r>
              <a:rPr lang="en-US" sz="2400" dirty="0" smtClean="0"/>
              <a:t>If you change the deadline date, please update your team or the person working on your proposal </a:t>
            </a:r>
            <a:r>
              <a:rPr lang="en-US" sz="2400" i="1" dirty="0" smtClean="0"/>
              <a:t>immediately!</a:t>
            </a:r>
          </a:p>
          <a:p>
            <a:endParaRPr lang="en-US" sz="2400" i="1" dirty="0" smtClean="0"/>
          </a:p>
          <a:p>
            <a:r>
              <a:rPr lang="en-US" sz="2400" dirty="0"/>
              <a:t>Please give SPA adequate time to review your </a:t>
            </a:r>
            <a:r>
              <a:rPr lang="en-US" sz="2400" dirty="0" smtClean="0"/>
              <a:t>proposal.</a:t>
            </a:r>
          </a:p>
          <a:p>
            <a:endParaRPr lang="en-US" sz="2400" dirty="0" smtClean="0"/>
          </a:p>
          <a:p>
            <a:r>
              <a:rPr lang="en-US" sz="2400" dirty="0"/>
              <a:t>SPA will only bypass on the deadline </a:t>
            </a:r>
            <a:r>
              <a:rPr lang="en-US" sz="2400" dirty="0" smtClean="0"/>
              <a:t>day.</a:t>
            </a:r>
            <a:endParaRPr lang="en-US" sz="2400" dirty="0"/>
          </a:p>
          <a:p>
            <a:endParaRPr lang="en-US" sz="2400" dirty="0"/>
          </a:p>
          <a:p>
            <a:pPr marL="0" indent="0">
              <a:buNone/>
            </a:pPr>
            <a:endParaRPr lang="en-US" sz="2400" dirty="0" smtClean="0"/>
          </a:p>
          <a:p>
            <a:endParaRPr lang="en-US" sz="2000" dirty="0" smtClean="0"/>
          </a:p>
          <a:p>
            <a:endParaRPr lang="en-US" sz="2000" dirty="0" smtClean="0"/>
          </a:p>
          <a:p>
            <a:endParaRPr lang="en-US" dirty="0" smtClean="0"/>
          </a:p>
          <a:p>
            <a:endParaRPr lang="en-US" dirty="0"/>
          </a:p>
        </p:txBody>
      </p:sp>
    </p:spTree>
    <p:extLst>
      <p:ext uri="{BB962C8B-B14F-4D97-AF65-F5344CB8AC3E}">
        <p14:creationId xmlns:p14="http://schemas.microsoft.com/office/powerpoint/2010/main" val="1113150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028" name="Picture 4" descr="https://pbs.twimg.com/media/CVYyk2YUAAAPEgw.jpg: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160" y="1141730"/>
            <a:ext cx="7335520" cy="5659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670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SPAC </a:t>
            </a:r>
            <a:r>
              <a:rPr lang="en-US" b="1" dirty="0"/>
              <a:t>Updates</a:t>
            </a:r>
            <a:br>
              <a:rPr lang="en-US" b="1" dirty="0"/>
            </a:br>
            <a:r>
              <a:rPr lang="en-US" b="1" dirty="0"/>
              <a:t>2</a:t>
            </a:r>
            <a:r>
              <a:rPr lang="en-US" b="1" baseline="30000" dirty="0" smtClean="0"/>
              <a:t>st</a:t>
            </a:r>
            <a:r>
              <a:rPr lang="en-US" b="1" dirty="0" smtClean="0"/>
              <a:t> Quarter 2018</a:t>
            </a:r>
            <a:endParaRPr lang="en-US" b="1" dirty="0"/>
          </a:p>
        </p:txBody>
      </p:sp>
      <p:sp>
        <p:nvSpPr>
          <p:cNvPr id="3" name="Subtitle 2"/>
          <p:cNvSpPr>
            <a:spLocks noGrp="1"/>
          </p:cNvSpPr>
          <p:nvPr>
            <p:ph type="subTitle" idx="1"/>
          </p:nvPr>
        </p:nvSpPr>
        <p:spPr/>
        <p:txBody>
          <a:bodyPr/>
          <a:lstStyle/>
          <a:p>
            <a:r>
              <a:rPr lang="en-US" dirty="0" smtClean="0"/>
              <a:t>January 25, 2018</a:t>
            </a:r>
            <a:endParaRPr lang="en-US" dirty="0"/>
          </a:p>
          <a:p>
            <a:r>
              <a:rPr lang="en-US" dirty="0"/>
              <a:t>2:30 – 4 pm</a:t>
            </a:r>
          </a:p>
          <a:p>
            <a:r>
              <a:rPr lang="en-US" dirty="0"/>
              <a:t>Pharmacy Hall: N103 Lecture Hall</a:t>
            </a:r>
          </a:p>
        </p:txBody>
      </p:sp>
    </p:spTree>
    <p:extLst>
      <p:ext uri="{BB962C8B-B14F-4D97-AF65-F5344CB8AC3E}">
        <p14:creationId xmlns:p14="http://schemas.microsoft.com/office/powerpoint/2010/main" val="2451444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Today’s Agenda</a:t>
            </a:r>
          </a:p>
        </p:txBody>
      </p:sp>
      <p:sp>
        <p:nvSpPr>
          <p:cNvPr id="3" name="Content Placeholder 2"/>
          <p:cNvSpPr>
            <a:spLocks noGrp="1"/>
          </p:cNvSpPr>
          <p:nvPr>
            <p:ph idx="1"/>
          </p:nvPr>
        </p:nvSpPr>
        <p:spPr>
          <a:xfrm>
            <a:off x="457200" y="1417638"/>
            <a:ext cx="8229600" cy="4708525"/>
          </a:xfrm>
        </p:spPr>
        <p:txBody>
          <a:bodyPr>
            <a:normAutofit fontScale="77500" lnSpcReduction="20000"/>
          </a:bodyPr>
          <a:lstStyle/>
          <a:p>
            <a:pPr lvl="1"/>
            <a:r>
              <a:rPr lang="en-US" sz="4200" dirty="0" smtClean="0"/>
              <a:t>Cost Update</a:t>
            </a:r>
          </a:p>
          <a:p>
            <a:pPr lvl="1"/>
            <a:r>
              <a:rPr lang="en-US" sz="4200" dirty="0" smtClean="0"/>
              <a:t>Staffing Update</a:t>
            </a:r>
          </a:p>
          <a:p>
            <a:pPr lvl="1"/>
            <a:r>
              <a:rPr lang="en-US" sz="4200" dirty="0" smtClean="0"/>
              <a:t>Government Shutdown</a:t>
            </a:r>
          </a:p>
          <a:p>
            <a:pPr lvl="1"/>
            <a:r>
              <a:rPr lang="en-US" sz="4200" dirty="0" smtClean="0"/>
              <a:t>Contract Reporting</a:t>
            </a:r>
          </a:p>
          <a:p>
            <a:pPr lvl="1"/>
            <a:r>
              <a:rPr lang="en-US" sz="4200" dirty="0" smtClean="0"/>
              <a:t>DHMH Form Returns</a:t>
            </a:r>
          </a:p>
          <a:p>
            <a:pPr lvl="1"/>
            <a:r>
              <a:rPr lang="en-US" sz="4200" dirty="0" smtClean="0"/>
              <a:t>Annual FFR change</a:t>
            </a:r>
          </a:p>
          <a:p>
            <a:pPr lvl="1"/>
            <a:r>
              <a:rPr lang="en-US" sz="4200" dirty="0" smtClean="0"/>
              <a:t>Project Set Up Change</a:t>
            </a:r>
          </a:p>
          <a:p>
            <a:pPr lvl="1"/>
            <a:r>
              <a:rPr lang="en-US" sz="4200" dirty="0" smtClean="0"/>
              <a:t>Reminders</a:t>
            </a:r>
          </a:p>
          <a:p>
            <a:pPr lvl="2"/>
            <a:r>
              <a:rPr lang="en-US" sz="3800" dirty="0" smtClean="0"/>
              <a:t>Departing PI Award Disposition Notification</a:t>
            </a:r>
          </a:p>
          <a:p>
            <a:pPr lvl="1"/>
            <a:endParaRPr lang="en-US" sz="4200" dirty="0"/>
          </a:p>
          <a:p>
            <a:pPr marL="0" indent="0">
              <a:buNone/>
            </a:pPr>
            <a:endParaRPr lang="en-US" dirty="0"/>
          </a:p>
        </p:txBody>
      </p:sp>
    </p:spTree>
    <p:extLst>
      <p:ext uri="{BB962C8B-B14F-4D97-AF65-F5344CB8AC3E}">
        <p14:creationId xmlns:p14="http://schemas.microsoft.com/office/powerpoint/2010/main" val="3525474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Cost Updates</a:t>
            </a:r>
            <a:br>
              <a:rPr lang="en-US" b="1" dirty="0" smtClean="0"/>
            </a:br>
            <a:r>
              <a:rPr lang="en-US" b="1" dirty="0" smtClean="0"/>
              <a:t>3rd Quarter 2018</a:t>
            </a:r>
            <a:endParaRPr lang="en-US" b="1" dirty="0"/>
          </a:p>
        </p:txBody>
      </p:sp>
      <p:sp>
        <p:nvSpPr>
          <p:cNvPr id="3" name="Subtitle 2"/>
          <p:cNvSpPr>
            <a:spLocks noGrp="1"/>
          </p:cNvSpPr>
          <p:nvPr>
            <p:ph type="subTitle" idx="1"/>
          </p:nvPr>
        </p:nvSpPr>
        <p:spPr/>
        <p:txBody>
          <a:bodyPr/>
          <a:lstStyle/>
          <a:p>
            <a:r>
              <a:rPr lang="en-US" dirty="0" smtClean="0"/>
              <a:t>January 25, 2018</a:t>
            </a:r>
            <a:endParaRPr lang="en-US" dirty="0"/>
          </a:p>
          <a:p>
            <a:r>
              <a:rPr lang="en-US" dirty="0" smtClean="0"/>
              <a:t>2 </a:t>
            </a:r>
            <a:r>
              <a:rPr lang="en-US" dirty="0"/>
              <a:t>– 4 pm</a:t>
            </a:r>
          </a:p>
          <a:p>
            <a:r>
              <a:rPr lang="en-US" dirty="0"/>
              <a:t>Pharmacy Hall: </a:t>
            </a:r>
            <a:r>
              <a:rPr lang="en-US" dirty="0" smtClean="0"/>
              <a:t>N203 </a:t>
            </a:r>
            <a:r>
              <a:rPr lang="en-US" dirty="0"/>
              <a:t>Lecture Hall</a:t>
            </a:r>
          </a:p>
        </p:txBody>
      </p:sp>
    </p:spTree>
    <p:extLst>
      <p:ext uri="{BB962C8B-B14F-4D97-AF65-F5344CB8AC3E}">
        <p14:creationId xmlns:p14="http://schemas.microsoft.com/office/powerpoint/2010/main" val="108286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t>
            </a:r>
            <a:r>
              <a:rPr lang="en-US" dirty="0" smtClean="0"/>
              <a:t>Reminders</a:t>
            </a:r>
            <a:endParaRPr lang="en-US" dirty="0"/>
          </a:p>
        </p:txBody>
      </p:sp>
      <p:sp>
        <p:nvSpPr>
          <p:cNvPr id="3" name="Content Placeholder 2"/>
          <p:cNvSpPr>
            <a:spLocks noGrp="1"/>
          </p:cNvSpPr>
          <p:nvPr>
            <p:ph idx="1"/>
          </p:nvPr>
        </p:nvSpPr>
        <p:spPr/>
        <p:txBody>
          <a:bodyPr>
            <a:normAutofit/>
          </a:bodyPr>
          <a:lstStyle/>
          <a:p>
            <a:r>
              <a:rPr lang="en-US" dirty="0" smtClean="0"/>
              <a:t>We are still working on an extension for the FA rate proposal with the Federal Government</a:t>
            </a:r>
          </a:p>
          <a:p>
            <a:r>
              <a:rPr lang="en-US" dirty="0" smtClean="0"/>
              <a:t>Fringe Rate Proposal almost done</a:t>
            </a:r>
          </a:p>
          <a:p>
            <a:r>
              <a:rPr lang="en-US" dirty="0" smtClean="0"/>
              <a:t>The NSF survey is being submitted with College Park</a:t>
            </a:r>
          </a:p>
          <a:p>
            <a:r>
              <a:rPr lang="en-US" dirty="0" smtClean="0"/>
              <a:t>The new effort reporting period 123117 is available in ERS. Please certify all outstanding effort forms</a:t>
            </a:r>
          </a:p>
          <a:p>
            <a:pPr marL="0" indent="0">
              <a:buNone/>
            </a:pPr>
            <a:endParaRPr lang="en-US" dirty="0"/>
          </a:p>
        </p:txBody>
      </p:sp>
    </p:spTree>
    <p:extLst>
      <p:ext uri="{BB962C8B-B14F-4D97-AF65-F5344CB8AC3E}">
        <p14:creationId xmlns:p14="http://schemas.microsoft.com/office/powerpoint/2010/main" val="692924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6" name="Content Placeholder 5" descr="Kid Question.jpg"/>
          <p:cNvPicPr>
            <a:picLocks noGrp="1" noChangeAspect="1"/>
          </p:cNvPicPr>
          <p:nvPr>
            <p:ph idx="1"/>
          </p:nvPr>
        </p:nvPicPr>
        <p:blipFill>
          <a:blip r:embed="rId3"/>
          <a:srcRect l="-40915" r="-40915"/>
          <a:stretch>
            <a:fillRect/>
          </a:stretch>
        </p:blipFill>
        <p:spPr/>
      </p:pic>
    </p:spTree>
    <p:extLst>
      <p:ext uri="{BB962C8B-B14F-4D97-AF65-F5344CB8AC3E}">
        <p14:creationId xmlns:p14="http://schemas.microsoft.com/office/powerpoint/2010/main" val="1013987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SPA’s </a:t>
            </a:r>
            <a:r>
              <a:rPr lang="en-US" dirty="0"/>
              <a:t>Agenda</a:t>
            </a:r>
          </a:p>
        </p:txBody>
      </p:sp>
      <p:sp>
        <p:nvSpPr>
          <p:cNvPr id="3" name="Content Placeholder 2"/>
          <p:cNvSpPr>
            <a:spLocks noGrp="1"/>
          </p:cNvSpPr>
          <p:nvPr>
            <p:ph idx="1"/>
          </p:nvPr>
        </p:nvSpPr>
        <p:spPr>
          <a:xfrm>
            <a:off x="457200" y="1417638"/>
            <a:ext cx="8229600" cy="4708525"/>
          </a:xfrm>
        </p:spPr>
        <p:txBody>
          <a:bodyPr>
            <a:normAutofit/>
          </a:bodyPr>
          <a:lstStyle/>
          <a:p>
            <a:r>
              <a:rPr lang="en-US" dirty="0"/>
              <a:t>Personnel changes</a:t>
            </a:r>
          </a:p>
          <a:p>
            <a:r>
              <a:rPr lang="en-US" dirty="0"/>
              <a:t>NIH updates (Forms E, HSCT, sub awards)</a:t>
            </a:r>
          </a:p>
          <a:p>
            <a:r>
              <a:rPr lang="en-US" dirty="0"/>
              <a:t>Workspace &amp; ASSIST</a:t>
            </a:r>
          </a:p>
          <a:p>
            <a:r>
              <a:rPr lang="en-US" dirty="0"/>
              <a:t>Reminders</a:t>
            </a:r>
            <a:endParaRPr lang="en-US" sz="8800" dirty="0"/>
          </a:p>
          <a:p>
            <a:pPr marL="0" indent="0">
              <a:buNone/>
            </a:pPr>
            <a:endParaRPr lang="en-US" dirty="0"/>
          </a:p>
        </p:txBody>
      </p:sp>
    </p:spTree>
    <p:extLst>
      <p:ext uri="{BB962C8B-B14F-4D97-AF65-F5344CB8AC3E}">
        <p14:creationId xmlns:p14="http://schemas.microsoft.com/office/powerpoint/2010/main" val="1504839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 Staffing Updates	</a:t>
            </a:r>
          </a:p>
        </p:txBody>
      </p:sp>
      <p:sp>
        <p:nvSpPr>
          <p:cNvPr id="3" name="Content Placeholder 2"/>
          <p:cNvSpPr>
            <a:spLocks noGrp="1"/>
          </p:cNvSpPr>
          <p:nvPr>
            <p:ph idx="1"/>
          </p:nvPr>
        </p:nvSpPr>
        <p:spPr>
          <a:xfrm>
            <a:off x="457199" y="1600200"/>
            <a:ext cx="8569105" cy="4525963"/>
          </a:xfrm>
        </p:spPr>
        <p:txBody>
          <a:bodyPr>
            <a:normAutofit lnSpcReduction="10000"/>
          </a:bodyPr>
          <a:lstStyle/>
          <a:p>
            <a:pPr lvl="0"/>
            <a:r>
              <a:rPr lang="en-US" dirty="0" smtClean="0"/>
              <a:t>Krista Salsberg – Sr. Manager Promotion</a:t>
            </a:r>
          </a:p>
          <a:p>
            <a:pPr lvl="0"/>
            <a:r>
              <a:rPr lang="en-US" dirty="0" smtClean="0"/>
              <a:t>Christopher Hook -  Accountant 1</a:t>
            </a:r>
          </a:p>
          <a:p>
            <a:pPr lvl="0"/>
            <a:r>
              <a:rPr lang="en-US" dirty="0" smtClean="0"/>
              <a:t>Marcelle Finyom </a:t>
            </a:r>
            <a:r>
              <a:rPr lang="en-US" dirty="0" err="1" smtClean="0"/>
              <a:t>Djiogo</a:t>
            </a:r>
            <a:r>
              <a:rPr lang="en-US" dirty="0" smtClean="0"/>
              <a:t> (Rhoda) – Accountant 1</a:t>
            </a:r>
          </a:p>
          <a:p>
            <a:pPr lvl="0"/>
            <a:endParaRPr lang="en-US" dirty="0"/>
          </a:p>
          <a:p>
            <a:pPr marL="0" lvl="0" indent="0">
              <a:buNone/>
            </a:pPr>
            <a:r>
              <a:rPr lang="en-US" dirty="0" smtClean="0"/>
              <a:t>OPEN POSITIONS</a:t>
            </a:r>
          </a:p>
          <a:p>
            <a:r>
              <a:rPr lang="en-US" dirty="0" smtClean="0"/>
              <a:t>Manager,   Team White</a:t>
            </a:r>
          </a:p>
          <a:p>
            <a:r>
              <a:rPr lang="en-US" dirty="0" smtClean="0"/>
              <a:t>Manager,  Central Team</a:t>
            </a:r>
          </a:p>
          <a:p>
            <a:r>
              <a:rPr lang="en-US" dirty="0" smtClean="0"/>
              <a:t>Accountant 1,  Cost Team</a:t>
            </a:r>
          </a:p>
          <a:p>
            <a:pPr marL="0" lvl="0" indent="0">
              <a:buNone/>
            </a:pPr>
            <a:endParaRPr lang="en-US" dirty="0"/>
          </a:p>
          <a:p>
            <a:pPr marL="0" lvl="0" indent="0">
              <a:buNone/>
            </a:pPr>
            <a:endParaRPr lang="en-US" dirty="0"/>
          </a:p>
          <a:p>
            <a:pPr marL="457200" lvl="1" indent="0">
              <a:buNone/>
            </a:pPr>
            <a:endParaRPr lang="en-US" dirty="0"/>
          </a:p>
        </p:txBody>
      </p:sp>
    </p:spTree>
    <p:extLst>
      <p:ext uri="{BB962C8B-B14F-4D97-AF65-F5344CB8AC3E}">
        <p14:creationId xmlns:p14="http://schemas.microsoft.com/office/powerpoint/2010/main" val="1159040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 Staffing Updates	</a:t>
            </a:r>
          </a:p>
        </p:txBody>
      </p:sp>
      <p:sp>
        <p:nvSpPr>
          <p:cNvPr id="3" name="Content Placeholder 2"/>
          <p:cNvSpPr>
            <a:spLocks noGrp="1"/>
          </p:cNvSpPr>
          <p:nvPr>
            <p:ph idx="1"/>
          </p:nvPr>
        </p:nvSpPr>
        <p:spPr/>
        <p:txBody>
          <a:bodyPr>
            <a:normAutofit/>
          </a:bodyPr>
          <a:lstStyle/>
          <a:p>
            <a:pPr marL="0" lvl="0" indent="0">
              <a:buNone/>
            </a:pPr>
            <a:endParaRPr lang="en-US" dirty="0"/>
          </a:p>
          <a:p>
            <a:pPr marL="0" lvl="0" indent="0">
              <a:buNone/>
            </a:pPr>
            <a:endParaRPr lang="en-US" dirty="0"/>
          </a:p>
          <a:p>
            <a:pPr marL="457200" lvl="1" indent="0">
              <a:buNone/>
            </a:pPr>
            <a:endParaRPr lang="en-US" dirty="0"/>
          </a:p>
        </p:txBody>
      </p:sp>
      <p:graphicFrame>
        <p:nvGraphicFramePr>
          <p:cNvPr id="5" name="Table 4">
            <a:extLst>
              <a:ext uri="{FF2B5EF4-FFF2-40B4-BE49-F238E27FC236}">
                <a16:creationId xmlns="" xmlns:a16="http://schemas.microsoft.com/office/drawing/2014/main" id="{2758C963-E999-4712-94CC-B5B57D90A6B2}"/>
              </a:ext>
            </a:extLst>
          </p:cNvPr>
          <p:cNvGraphicFramePr>
            <a:graphicFrameLocks noGrp="1"/>
          </p:cNvGraphicFramePr>
          <p:nvPr>
            <p:extLst/>
          </p:nvPr>
        </p:nvGraphicFramePr>
        <p:xfrm>
          <a:off x="637954" y="1598579"/>
          <a:ext cx="8314660" cy="5181600"/>
        </p:xfrm>
        <a:graphic>
          <a:graphicData uri="http://schemas.openxmlformats.org/drawingml/2006/table">
            <a:tbl>
              <a:tblPr firstRow="1" bandRow="1">
                <a:tableStyleId>{5C22544A-7EE6-4342-B048-85BDC9FD1C3A}</a:tableStyleId>
              </a:tblPr>
              <a:tblGrid>
                <a:gridCol w="2413051">
                  <a:extLst>
                    <a:ext uri="{9D8B030D-6E8A-4147-A177-3AD203B41FA5}">
                      <a16:colId xmlns="" xmlns:a16="http://schemas.microsoft.com/office/drawing/2014/main" val="1023928972"/>
                    </a:ext>
                  </a:extLst>
                </a:gridCol>
                <a:gridCol w="5901609">
                  <a:extLst>
                    <a:ext uri="{9D8B030D-6E8A-4147-A177-3AD203B41FA5}">
                      <a16:colId xmlns="" xmlns:a16="http://schemas.microsoft.com/office/drawing/2014/main" val="3897159379"/>
                    </a:ext>
                  </a:extLst>
                </a:gridCol>
              </a:tblGrid>
              <a:tr h="396288">
                <a:tc>
                  <a:txBody>
                    <a:bodyPr/>
                    <a:lstStyle/>
                    <a:p>
                      <a:r>
                        <a:rPr lang="en-US" sz="2800" dirty="0" smtClean="0"/>
                        <a:t>COST</a:t>
                      </a:r>
                      <a:endParaRPr lang="en-US" sz="2800" dirty="0"/>
                    </a:p>
                  </a:txBody>
                  <a:tcPr/>
                </a:tc>
                <a:tc>
                  <a:txBody>
                    <a:bodyPr/>
                    <a:lstStyle/>
                    <a:p>
                      <a:r>
                        <a:rPr lang="en-US" sz="2800" dirty="0"/>
                        <a:t>CENTRAL</a:t>
                      </a:r>
                    </a:p>
                  </a:txBody>
                  <a:tcPr/>
                </a:tc>
                <a:extLst>
                  <a:ext uri="{0D108BD9-81ED-4DB2-BD59-A6C34878D82A}">
                    <a16:rowId xmlns="" xmlns:a16="http://schemas.microsoft.com/office/drawing/2014/main" val="2673241624"/>
                  </a:ext>
                </a:extLst>
              </a:tr>
              <a:tr h="4198856">
                <a:tc>
                  <a:txBody>
                    <a:bodyPr/>
                    <a:lstStyle/>
                    <a:p>
                      <a:r>
                        <a:rPr lang="en-US" sz="2800" b="1" kern="1200" dirty="0" smtClean="0">
                          <a:solidFill>
                            <a:schemeClr val="tx1"/>
                          </a:solidFill>
                          <a:effectLst/>
                          <a:latin typeface="+mn-lt"/>
                          <a:ea typeface="+mn-ea"/>
                          <a:cs typeface="+mn-cs"/>
                        </a:rPr>
                        <a:t>Beryl Gwan</a:t>
                      </a:r>
                    </a:p>
                    <a:p>
                      <a:r>
                        <a:rPr lang="en-US" sz="2800" b="0" kern="1200" dirty="0" smtClean="0">
                          <a:solidFill>
                            <a:schemeClr val="tx1"/>
                          </a:solidFill>
                          <a:effectLst/>
                          <a:latin typeface="+mn-lt"/>
                          <a:ea typeface="+mn-ea"/>
                          <a:cs typeface="+mn-cs"/>
                        </a:rPr>
                        <a:t>Sr.</a:t>
                      </a:r>
                      <a:r>
                        <a:rPr lang="en-US" sz="2800" b="0" kern="1200" baseline="0" dirty="0" smtClean="0">
                          <a:solidFill>
                            <a:schemeClr val="tx1"/>
                          </a:solidFill>
                          <a:effectLst/>
                          <a:latin typeface="+mn-lt"/>
                          <a:ea typeface="+mn-ea"/>
                          <a:cs typeface="+mn-cs"/>
                        </a:rPr>
                        <a:t> Manager</a:t>
                      </a:r>
                      <a:endParaRPr lang="en-US" sz="2800" b="0" kern="1200" dirty="0" smtClean="0">
                        <a:solidFill>
                          <a:schemeClr val="tx1"/>
                        </a:solidFill>
                        <a:effectLst/>
                        <a:latin typeface="+mn-lt"/>
                        <a:ea typeface="+mn-ea"/>
                        <a:cs typeface="+mn-cs"/>
                      </a:endParaRPr>
                    </a:p>
                    <a:p>
                      <a:endParaRPr lang="en-US" sz="2800" b="0" kern="1200" dirty="0" smtClean="0">
                        <a:solidFill>
                          <a:schemeClr val="tx1"/>
                        </a:solidFill>
                        <a:effectLst/>
                        <a:latin typeface="+mn-lt"/>
                        <a:ea typeface="+mn-ea"/>
                        <a:cs typeface="+mn-cs"/>
                      </a:endParaRPr>
                    </a:p>
                    <a:p>
                      <a:r>
                        <a:rPr lang="en-US" sz="2800" b="0" kern="1200" dirty="0" smtClean="0">
                          <a:solidFill>
                            <a:schemeClr val="tx1"/>
                          </a:solidFill>
                          <a:effectLst/>
                          <a:latin typeface="+mn-lt"/>
                          <a:ea typeface="+mn-ea"/>
                          <a:cs typeface="+mn-cs"/>
                        </a:rPr>
                        <a:t>Binita </a:t>
                      </a:r>
                      <a:r>
                        <a:rPr lang="en-US" sz="2800" b="0" kern="1200" dirty="0">
                          <a:solidFill>
                            <a:schemeClr val="tx1"/>
                          </a:solidFill>
                          <a:effectLst/>
                          <a:latin typeface="+mn-lt"/>
                          <a:ea typeface="+mn-ea"/>
                          <a:cs typeface="+mn-cs"/>
                        </a:rPr>
                        <a:t>Shah</a:t>
                      </a:r>
                      <a:endParaRPr lang="en-US" sz="1800" b="0" kern="1200" dirty="0">
                        <a:solidFill>
                          <a:schemeClr val="tx1"/>
                        </a:solidFill>
                        <a:effectLst/>
                        <a:latin typeface="+mn-lt"/>
                        <a:ea typeface="+mn-ea"/>
                        <a:cs typeface="+mn-cs"/>
                      </a:endParaRPr>
                    </a:p>
                    <a:p>
                      <a:r>
                        <a:rPr lang="en-US" sz="1800" kern="1200" dirty="0">
                          <a:solidFill>
                            <a:schemeClr val="dk1"/>
                          </a:solidFill>
                          <a:effectLst/>
                          <a:latin typeface="+mn-lt"/>
                          <a:ea typeface="+mn-ea"/>
                          <a:cs typeface="+mn-cs"/>
                        </a:rPr>
                        <a:t> Cost Accountant</a:t>
                      </a:r>
                    </a:p>
                    <a:p>
                      <a:endParaRPr lang="en-US" sz="1800" kern="1200" dirty="0">
                        <a:solidFill>
                          <a:schemeClr val="dk1"/>
                        </a:solidFill>
                        <a:effectLst/>
                        <a:latin typeface="+mn-lt"/>
                        <a:ea typeface="+mn-ea"/>
                        <a:cs typeface="+mn-cs"/>
                      </a:endParaRPr>
                    </a:p>
                    <a:p>
                      <a:r>
                        <a:rPr lang="en-US" sz="2800" kern="1200" dirty="0">
                          <a:solidFill>
                            <a:schemeClr val="dk1"/>
                          </a:solidFill>
                          <a:effectLst/>
                          <a:latin typeface="+mn-lt"/>
                          <a:ea typeface="+mn-ea"/>
                          <a:cs typeface="+mn-cs"/>
                        </a:rPr>
                        <a:t>Amy Sallese </a:t>
                      </a:r>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Pt Cost Accountant</a:t>
                      </a:r>
                    </a:p>
                    <a:p>
                      <a:endParaRPr lang="en-US" sz="1800" kern="1200" dirty="0">
                        <a:solidFill>
                          <a:schemeClr val="dk1"/>
                        </a:solidFill>
                        <a:effectLst/>
                        <a:latin typeface="+mn-lt"/>
                        <a:ea typeface="+mn-ea"/>
                        <a:cs typeface="+mn-cs"/>
                      </a:endParaRPr>
                    </a:p>
                    <a:p>
                      <a:r>
                        <a:rPr lang="en-US" sz="2800" b="1" kern="1200" dirty="0" smtClean="0">
                          <a:solidFill>
                            <a:srgbClr val="FF0000"/>
                          </a:solidFill>
                          <a:effectLst/>
                          <a:latin typeface="+mn-lt"/>
                          <a:ea typeface="+mn-ea"/>
                          <a:cs typeface="+mn-cs"/>
                        </a:rPr>
                        <a:t>Vacant</a:t>
                      </a:r>
                    </a:p>
                    <a:p>
                      <a:r>
                        <a:rPr lang="en-US" sz="1800" kern="1200" dirty="0" smtClean="0">
                          <a:solidFill>
                            <a:schemeClr val="dk1"/>
                          </a:solidFill>
                          <a:effectLst/>
                          <a:latin typeface="+mn-lt"/>
                          <a:ea typeface="+mn-ea"/>
                          <a:cs typeface="+mn-cs"/>
                        </a:rPr>
                        <a:t>Accountant 1</a:t>
                      </a:r>
                      <a:endParaRPr lang="en-US" sz="1800" kern="1200" dirty="0">
                        <a:solidFill>
                          <a:schemeClr val="dk1"/>
                        </a:solidFill>
                        <a:effectLst/>
                        <a:latin typeface="+mn-lt"/>
                        <a:ea typeface="+mn-ea"/>
                        <a:cs typeface="+mn-cs"/>
                      </a:endParaRP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kern="1200" dirty="0" smtClean="0">
                          <a:solidFill>
                            <a:srgbClr val="FF0000"/>
                          </a:solidFill>
                          <a:effectLst/>
                          <a:latin typeface="+mn-lt"/>
                          <a:ea typeface="+mn-ea"/>
                          <a:cs typeface="+mn-cs"/>
                        </a:rPr>
                        <a:t>VACANT                   </a:t>
                      </a:r>
                      <a:r>
                        <a:rPr lang="en-US" sz="2800" kern="1200" dirty="0" smtClean="0">
                          <a:solidFill>
                            <a:schemeClr val="dk1"/>
                          </a:solidFill>
                          <a:effectLst/>
                          <a:latin typeface="+mn-lt"/>
                          <a:ea typeface="+mn-ea"/>
                          <a:cs typeface="+mn-cs"/>
                        </a:rPr>
                        <a:t>Manger</a:t>
                      </a:r>
                    </a:p>
                    <a:p>
                      <a:r>
                        <a:rPr lang="en-US" sz="2800" b="0" kern="1200" dirty="0" smtClean="0">
                          <a:solidFill>
                            <a:schemeClr val="tx1"/>
                          </a:solidFill>
                          <a:effectLst/>
                          <a:latin typeface="+mn-lt"/>
                          <a:ea typeface="+mn-ea"/>
                          <a:cs typeface="+mn-cs"/>
                        </a:rPr>
                        <a:t>Mary</a:t>
                      </a:r>
                      <a:r>
                        <a:rPr lang="en-US" sz="2800" b="0" kern="1200" baseline="0" dirty="0" smtClean="0">
                          <a:solidFill>
                            <a:schemeClr val="tx1"/>
                          </a:solidFill>
                          <a:effectLst/>
                          <a:latin typeface="+mn-lt"/>
                          <a:ea typeface="+mn-ea"/>
                          <a:cs typeface="+mn-cs"/>
                        </a:rPr>
                        <a:t> Miller             Accountant  </a:t>
                      </a:r>
                      <a:endParaRPr lang="en-US" sz="2800" b="0" kern="1200" dirty="0" smtClean="0">
                        <a:solidFill>
                          <a:schemeClr val="tx1"/>
                        </a:solidFill>
                        <a:effectLst/>
                        <a:latin typeface="+mn-lt"/>
                        <a:ea typeface="+mn-ea"/>
                        <a:cs typeface="+mn-cs"/>
                      </a:endParaRPr>
                    </a:p>
                    <a:p>
                      <a:r>
                        <a:rPr lang="en-US" sz="2800" b="0" kern="1200" dirty="0" smtClean="0">
                          <a:solidFill>
                            <a:schemeClr val="tx1"/>
                          </a:solidFill>
                          <a:effectLst/>
                          <a:latin typeface="+mn-lt"/>
                          <a:ea typeface="+mn-ea"/>
                          <a:cs typeface="+mn-cs"/>
                        </a:rPr>
                        <a:t>Colin Fleming          Accountant</a:t>
                      </a:r>
                      <a:r>
                        <a:rPr lang="en-US" sz="2800" b="0" kern="1200" baseline="0" dirty="0" smtClean="0">
                          <a:solidFill>
                            <a:schemeClr val="tx1"/>
                          </a:solidFill>
                          <a:effectLst/>
                          <a:latin typeface="+mn-lt"/>
                          <a:ea typeface="+mn-ea"/>
                          <a:cs typeface="+mn-cs"/>
                        </a:rPr>
                        <a:t> 1</a:t>
                      </a:r>
                      <a:r>
                        <a:rPr lang="en-US" sz="2800" b="0" kern="1200" dirty="0" smtClean="0">
                          <a:solidFill>
                            <a:schemeClr val="tx1"/>
                          </a:solidFill>
                          <a:effectLst/>
                          <a:latin typeface="+mn-lt"/>
                          <a:ea typeface="+mn-ea"/>
                          <a:cs typeface="+mn-cs"/>
                        </a:rPr>
                        <a:t> </a:t>
                      </a:r>
                    </a:p>
                    <a:p>
                      <a:r>
                        <a:rPr lang="en-US" sz="2800" kern="1200" dirty="0" smtClean="0">
                          <a:solidFill>
                            <a:schemeClr val="dk1"/>
                          </a:solidFill>
                          <a:effectLst/>
                          <a:latin typeface="+mn-lt"/>
                          <a:ea typeface="+mn-ea"/>
                          <a:cs typeface="+mn-cs"/>
                        </a:rPr>
                        <a:t>Neda Karimi            </a:t>
                      </a:r>
                      <a:r>
                        <a:rPr lang="en-US" sz="2800" b="0" kern="1200" dirty="0" smtClean="0">
                          <a:solidFill>
                            <a:schemeClr val="tx1"/>
                          </a:solidFill>
                          <a:effectLst/>
                          <a:latin typeface="+mn-lt"/>
                          <a:ea typeface="+mn-ea"/>
                          <a:cs typeface="+mn-cs"/>
                        </a:rPr>
                        <a:t>Accountant 1</a:t>
                      </a:r>
                      <a:endParaRPr lang="en-US" sz="1800" kern="1200" dirty="0" smtClean="0">
                        <a:solidFill>
                          <a:schemeClr val="dk1"/>
                        </a:solidFill>
                        <a:effectLst/>
                        <a:latin typeface="+mn-lt"/>
                        <a:ea typeface="+mn-ea"/>
                        <a:cs typeface="+mn-cs"/>
                      </a:endParaRPr>
                    </a:p>
                    <a:p>
                      <a:r>
                        <a:rPr lang="en-US" sz="2800" b="1" kern="1200" dirty="0" smtClean="0">
                          <a:solidFill>
                            <a:srgbClr val="FF0000"/>
                          </a:solidFill>
                          <a:effectLst/>
                          <a:latin typeface="+mn-lt"/>
                          <a:ea typeface="+mn-ea"/>
                          <a:cs typeface="+mn-cs"/>
                        </a:rPr>
                        <a:t>Marcelle Finyom    </a:t>
                      </a:r>
                      <a:r>
                        <a:rPr lang="en-US" sz="2800" b="0" kern="1200" dirty="0" smtClean="0">
                          <a:solidFill>
                            <a:schemeClr val="tx1"/>
                          </a:solidFill>
                          <a:effectLst/>
                          <a:latin typeface="+mn-lt"/>
                          <a:ea typeface="+mn-ea"/>
                          <a:cs typeface="+mn-cs"/>
                        </a:rPr>
                        <a:t>Accountant 1</a:t>
                      </a:r>
                      <a:endParaRPr lang="en-US" sz="2800" b="1" kern="1200" dirty="0" smtClean="0">
                        <a:solidFill>
                          <a:srgbClr val="FF0000"/>
                        </a:solidFill>
                        <a:effectLst/>
                        <a:latin typeface="+mn-lt"/>
                        <a:ea typeface="+mn-ea"/>
                        <a:cs typeface="+mn-cs"/>
                      </a:endParaRPr>
                    </a:p>
                    <a:p>
                      <a:r>
                        <a:rPr lang="en-US" sz="2800" b="0" kern="1200" dirty="0" smtClean="0">
                          <a:solidFill>
                            <a:schemeClr val="tx1"/>
                          </a:solidFill>
                          <a:effectLst/>
                          <a:latin typeface="+mn-lt"/>
                          <a:ea typeface="+mn-ea"/>
                          <a:cs typeface="+mn-cs"/>
                        </a:rPr>
                        <a:t>Neli Georgieva        Financial</a:t>
                      </a:r>
                      <a:r>
                        <a:rPr lang="en-US" sz="2800" b="0" kern="1200" baseline="0" dirty="0" smtClean="0">
                          <a:solidFill>
                            <a:schemeClr val="tx1"/>
                          </a:solidFill>
                          <a:effectLst/>
                          <a:latin typeface="+mn-lt"/>
                          <a:ea typeface="+mn-ea"/>
                          <a:cs typeface="+mn-cs"/>
                        </a:rPr>
                        <a:t> Acct</a:t>
                      </a:r>
                      <a:endParaRPr lang="en-US" sz="28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b="0" kern="1200" dirty="0" smtClean="0">
                          <a:solidFill>
                            <a:schemeClr val="tx1"/>
                          </a:solidFill>
                          <a:effectLst/>
                          <a:latin typeface="+mn-lt"/>
                          <a:ea typeface="+mn-ea"/>
                          <a:cs typeface="+mn-cs"/>
                        </a:rPr>
                        <a:t>Larcell Pannell         Financial</a:t>
                      </a:r>
                      <a:r>
                        <a:rPr lang="en-US" sz="2800" b="0" kern="1200" baseline="0" dirty="0" smtClean="0">
                          <a:solidFill>
                            <a:schemeClr val="tx1"/>
                          </a:solidFill>
                          <a:effectLst/>
                          <a:latin typeface="+mn-lt"/>
                          <a:ea typeface="+mn-ea"/>
                          <a:cs typeface="+mn-cs"/>
                        </a:rPr>
                        <a:t> Acct</a:t>
                      </a:r>
                      <a:endParaRPr lang="en-US" sz="2800" b="0" kern="1200" dirty="0" smtClean="0">
                        <a:solidFill>
                          <a:schemeClr val="tx1"/>
                        </a:solidFill>
                        <a:effectLst/>
                        <a:latin typeface="+mn-lt"/>
                        <a:ea typeface="+mn-ea"/>
                        <a:cs typeface="+mn-cs"/>
                      </a:endParaRPr>
                    </a:p>
                  </a:txBody>
                  <a:tcPr/>
                </a:tc>
                <a:extLst>
                  <a:ext uri="{0D108BD9-81ED-4DB2-BD59-A6C34878D82A}">
                    <a16:rowId xmlns="" xmlns:a16="http://schemas.microsoft.com/office/drawing/2014/main" val="2678245767"/>
                  </a:ext>
                </a:extLst>
              </a:tr>
              <a:tr h="279733">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261871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 Staffing Updates	</a:t>
            </a:r>
          </a:p>
        </p:txBody>
      </p:sp>
      <p:sp>
        <p:nvSpPr>
          <p:cNvPr id="3" name="Content Placeholder 2"/>
          <p:cNvSpPr>
            <a:spLocks noGrp="1"/>
          </p:cNvSpPr>
          <p:nvPr>
            <p:ph idx="1"/>
          </p:nvPr>
        </p:nvSpPr>
        <p:spPr/>
        <p:txBody>
          <a:bodyPr>
            <a:normAutofit/>
          </a:bodyPr>
          <a:lstStyle/>
          <a:p>
            <a:pPr marL="0" lvl="0" indent="0">
              <a:buNone/>
            </a:pPr>
            <a:endParaRPr lang="en-US" dirty="0"/>
          </a:p>
          <a:p>
            <a:pPr marL="0" lvl="0" indent="0">
              <a:buNone/>
            </a:pPr>
            <a:endParaRPr lang="en-US" dirty="0"/>
          </a:p>
          <a:p>
            <a:pPr marL="457200" lvl="1" indent="0">
              <a:buNone/>
            </a:pPr>
            <a:endParaRPr lang="en-US" dirty="0"/>
          </a:p>
        </p:txBody>
      </p:sp>
      <p:graphicFrame>
        <p:nvGraphicFramePr>
          <p:cNvPr id="4" name="Table 3">
            <a:extLst>
              <a:ext uri="{FF2B5EF4-FFF2-40B4-BE49-F238E27FC236}">
                <a16:creationId xmlns="" xmlns:a16="http://schemas.microsoft.com/office/drawing/2014/main" id="{2F09F12C-6386-4160-90CD-E64EE80A3E1C}"/>
              </a:ext>
            </a:extLst>
          </p:cNvPr>
          <p:cNvGraphicFramePr>
            <a:graphicFrameLocks noGrp="1"/>
          </p:cNvGraphicFramePr>
          <p:nvPr>
            <p:extLst/>
          </p:nvPr>
        </p:nvGraphicFramePr>
        <p:xfrm>
          <a:off x="1524000" y="1397000"/>
          <a:ext cx="6096000" cy="741680"/>
        </p:xfrm>
        <a:graphic>
          <a:graphicData uri="http://schemas.openxmlformats.org/drawingml/2006/table">
            <a:tbl>
              <a:tblPr firstRow="1" bandRow="1">
                <a:tableStyleId>{5C22544A-7EE6-4342-B048-85BDC9FD1C3A}</a:tableStyleId>
              </a:tblPr>
              <a:tblGrid>
                <a:gridCol w="2032000">
                  <a:extLst>
                    <a:ext uri="{9D8B030D-6E8A-4147-A177-3AD203B41FA5}">
                      <a16:colId xmlns="" xmlns:a16="http://schemas.microsoft.com/office/drawing/2014/main" val="2790969527"/>
                    </a:ext>
                  </a:extLst>
                </a:gridCol>
                <a:gridCol w="2032000">
                  <a:extLst>
                    <a:ext uri="{9D8B030D-6E8A-4147-A177-3AD203B41FA5}">
                      <a16:colId xmlns="" xmlns:a16="http://schemas.microsoft.com/office/drawing/2014/main" val="732759199"/>
                    </a:ext>
                  </a:extLst>
                </a:gridCol>
                <a:gridCol w="2032000">
                  <a:extLst>
                    <a:ext uri="{9D8B030D-6E8A-4147-A177-3AD203B41FA5}">
                      <a16:colId xmlns="" xmlns:a16="http://schemas.microsoft.com/office/drawing/2014/main" val="2913799656"/>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242487933"/>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1833189402"/>
                  </a:ext>
                </a:extLst>
              </a:tr>
            </a:tbl>
          </a:graphicData>
        </a:graphic>
      </p:graphicFrame>
      <p:graphicFrame>
        <p:nvGraphicFramePr>
          <p:cNvPr id="5" name="Table 4">
            <a:extLst>
              <a:ext uri="{FF2B5EF4-FFF2-40B4-BE49-F238E27FC236}">
                <a16:creationId xmlns="" xmlns:a16="http://schemas.microsoft.com/office/drawing/2014/main" id="{2758C963-E999-4712-94CC-B5B57D90A6B2}"/>
              </a:ext>
            </a:extLst>
          </p:cNvPr>
          <p:cNvGraphicFramePr>
            <a:graphicFrameLocks noGrp="1"/>
          </p:cNvGraphicFramePr>
          <p:nvPr>
            <p:extLst/>
          </p:nvPr>
        </p:nvGraphicFramePr>
        <p:xfrm>
          <a:off x="1490870" y="1397001"/>
          <a:ext cx="6129130" cy="1310640"/>
        </p:xfrm>
        <a:graphic>
          <a:graphicData uri="http://schemas.openxmlformats.org/drawingml/2006/table">
            <a:tbl>
              <a:tblPr firstRow="1" bandRow="1">
                <a:tableStyleId>{5C22544A-7EE6-4342-B048-85BDC9FD1C3A}</a:tableStyleId>
              </a:tblPr>
              <a:tblGrid>
                <a:gridCol w="3081130">
                  <a:extLst>
                    <a:ext uri="{9D8B030D-6E8A-4147-A177-3AD203B41FA5}">
                      <a16:colId xmlns="" xmlns:a16="http://schemas.microsoft.com/office/drawing/2014/main" val="1023928972"/>
                    </a:ext>
                  </a:extLst>
                </a:gridCol>
                <a:gridCol w="3048000">
                  <a:extLst>
                    <a:ext uri="{9D8B030D-6E8A-4147-A177-3AD203B41FA5}">
                      <a16:colId xmlns="" xmlns:a16="http://schemas.microsoft.com/office/drawing/2014/main" val="3897159379"/>
                    </a:ext>
                  </a:extLst>
                </a:gridCol>
              </a:tblGrid>
              <a:tr h="403696">
                <a:tc gridSpan="2">
                  <a:txBody>
                    <a:bodyPr/>
                    <a:lstStyle/>
                    <a:p>
                      <a:r>
                        <a:rPr lang="en-US" sz="2800" dirty="0" smtClean="0"/>
                        <a:t>KRISTA SALSBERG, SENIOR MANAGER</a:t>
                      </a:r>
                      <a:endParaRPr lang="en-US" dirty="0"/>
                    </a:p>
                  </a:txBody>
                  <a:tcPr/>
                </a:tc>
                <a:tc hMerge="1">
                  <a:txBody>
                    <a:bodyPr/>
                    <a:lstStyle/>
                    <a:p>
                      <a:endParaRPr lang="en-US" dirty="0"/>
                    </a:p>
                  </a:txBody>
                  <a:tcPr/>
                </a:tc>
                <a:extLst>
                  <a:ext uri="{0D108BD9-81ED-4DB2-BD59-A6C34878D82A}">
                    <a16:rowId xmlns="" xmlns:a16="http://schemas.microsoft.com/office/drawing/2014/main" val="2673241624"/>
                  </a:ext>
                </a:extLst>
              </a:tr>
              <a:tr h="739304">
                <a:tc>
                  <a:txBody>
                    <a:bodyPr/>
                    <a:lstStyle/>
                    <a:p>
                      <a:pPr algn="ctr"/>
                      <a:r>
                        <a:rPr lang="en-US" sz="2800" b="1" kern="1200" dirty="0" smtClean="0">
                          <a:solidFill>
                            <a:srgbClr val="FF0000"/>
                          </a:solidFill>
                          <a:effectLst/>
                          <a:latin typeface="+mn-lt"/>
                          <a:ea typeface="+mn-ea"/>
                          <a:cs typeface="+mn-cs"/>
                        </a:rPr>
                        <a:t>TEAM</a:t>
                      </a:r>
                      <a:r>
                        <a:rPr lang="en-US" sz="2800" b="1" kern="1200" baseline="0" dirty="0" smtClean="0">
                          <a:solidFill>
                            <a:srgbClr val="FF0000"/>
                          </a:solidFill>
                          <a:effectLst/>
                          <a:latin typeface="+mn-lt"/>
                          <a:ea typeface="+mn-ea"/>
                          <a:cs typeface="+mn-cs"/>
                        </a:rPr>
                        <a:t> RED</a:t>
                      </a:r>
                      <a:endParaRPr lang="en-US" sz="1800" kern="1200" dirty="0">
                        <a:solidFill>
                          <a:srgbClr val="FF0000"/>
                        </a:solidFill>
                        <a:effectLst/>
                        <a:latin typeface="+mn-lt"/>
                        <a:ea typeface="+mn-ea"/>
                        <a:cs typeface="+mn-cs"/>
                      </a:endParaRPr>
                    </a:p>
                    <a:p>
                      <a:endParaRPr lang="en-US" dirty="0"/>
                    </a:p>
                  </a:txBody>
                  <a:tcPr/>
                </a:tc>
                <a:tc>
                  <a:txBody>
                    <a:bodyPr/>
                    <a:lstStyle/>
                    <a:p>
                      <a:pPr algn="ctr"/>
                      <a:r>
                        <a:rPr lang="en-US" sz="2800" b="1" kern="1200" dirty="0" smtClean="0">
                          <a:solidFill>
                            <a:srgbClr val="F8F8F8"/>
                          </a:solidFill>
                          <a:effectLst/>
                          <a:latin typeface="+mn-lt"/>
                          <a:ea typeface="+mn-ea"/>
                          <a:cs typeface="+mn-cs"/>
                        </a:rPr>
                        <a:t>TEAM WHITE</a:t>
                      </a:r>
                      <a:endParaRPr lang="en-US" b="1" dirty="0">
                        <a:solidFill>
                          <a:srgbClr val="F8F8F8"/>
                        </a:solidFill>
                      </a:endParaRPr>
                    </a:p>
                  </a:txBody>
                  <a:tcPr/>
                </a:tc>
                <a:extLst>
                  <a:ext uri="{0D108BD9-81ED-4DB2-BD59-A6C34878D82A}">
                    <a16:rowId xmlns="" xmlns:a16="http://schemas.microsoft.com/office/drawing/2014/main" val="2678245767"/>
                  </a:ext>
                </a:extLst>
              </a:tr>
            </a:tbl>
          </a:graphicData>
        </a:graphic>
      </p:graphicFrame>
      <p:sp>
        <p:nvSpPr>
          <p:cNvPr id="7" name="Rectangle 6"/>
          <p:cNvSpPr/>
          <p:nvPr/>
        </p:nvSpPr>
        <p:spPr>
          <a:xfrm>
            <a:off x="2376535" y="3173663"/>
            <a:ext cx="4572000" cy="800219"/>
          </a:xfrm>
          <a:prstGeom prst="rect">
            <a:avLst/>
          </a:prstGeom>
        </p:spPr>
        <p:txBody>
          <a:bodyPr>
            <a:spAutoFit/>
          </a:bodyPr>
          <a:lstStyle/>
          <a:p>
            <a:pPr lvl="0">
              <a:defRPr/>
            </a:pPr>
            <a:r>
              <a:rPr lang="en-US" sz="2800" dirty="0">
                <a:solidFill>
                  <a:prstClr val="black"/>
                </a:solidFill>
              </a:rPr>
              <a:t>Ron Hill </a:t>
            </a:r>
            <a:endParaRPr lang="en-US" dirty="0">
              <a:solidFill>
                <a:prstClr val="black"/>
              </a:solidFill>
            </a:endParaRPr>
          </a:p>
          <a:p>
            <a:pPr lvl="0">
              <a:defRPr/>
            </a:pPr>
            <a:r>
              <a:rPr lang="en-US" dirty="0">
                <a:solidFill>
                  <a:prstClr val="black"/>
                </a:solidFill>
              </a:rPr>
              <a:t>Financial Accountant Analyst</a:t>
            </a:r>
          </a:p>
        </p:txBody>
      </p:sp>
      <p:sp>
        <p:nvSpPr>
          <p:cNvPr id="8" name="Rectangle 7"/>
          <p:cNvSpPr/>
          <p:nvPr/>
        </p:nvSpPr>
        <p:spPr>
          <a:xfrm>
            <a:off x="2376535" y="4350697"/>
            <a:ext cx="4572000" cy="800219"/>
          </a:xfrm>
          <a:prstGeom prst="rect">
            <a:avLst/>
          </a:prstGeom>
        </p:spPr>
        <p:txBody>
          <a:bodyPr>
            <a:spAutoFit/>
          </a:bodyPr>
          <a:lstStyle/>
          <a:p>
            <a:pPr lvl="0">
              <a:defRPr/>
            </a:pPr>
            <a:r>
              <a:rPr lang="en-US" sz="2800" dirty="0" smtClean="0">
                <a:solidFill>
                  <a:prstClr val="black"/>
                </a:solidFill>
              </a:rPr>
              <a:t>Brenda Hester</a:t>
            </a:r>
            <a:endParaRPr lang="en-US" dirty="0">
              <a:solidFill>
                <a:prstClr val="black"/>
              </a:solidFill>
            </a:endParaRPr>
          </a:p>
          <a:p>
            <a:pPr lvl="0">
              <a:defRPr/>
            </a:pPr>
            <a:r>
              <a:rPr lang="en-US" dirty="0" smtClean="0">
                <a:solidFill>
                  <a:prstClr val="black"/>
                </a:solidFill>
              </a:rPr>
              <a:t>Accountant</a:t>
            </a:r>
            <a:endParaRPr lang="en-US" dirty="0">
              <a:solidFill>
                <a:prstClr val="black"/>
              </a:solidFill>
            </a:endParaRPr>
          </a:p>
        </p:txBody>
      </p:sp>
    </p:spTree>
    <p:extLst>
      <p:ext uri="{BB962C8B-B14F-4D97-AF65-F5344CB8AC3E}">
        <p14:creationId xmlns:p14="http://schemas.microsoft.com/office/powerpoint/2010/main" val="2947923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 Staffing Updates	</a:t>
            </a:r>
          </a:p>
        </p:txBody>
      </p:sp>
      <p:sp>
        <p:nvSpPr>
          <p:cNvPr id="3" name="Content Placeholder 2"/>
          <p:cNvSpPr>
            <a:spLocks noGrp="1"/>
          </p:cNvSpPr>
          <p:nvPr>
            <p:ph idx="1"/>
          </p:nvPr>
        </p:nvSpPr>
        <p:spPr/>
        <p:txBody>
          <a:bodyPr>
            <a:normAutofit/>
          </a:bodyPr>
          <a:lstStyle/>
          <a:p>
            <a:pPr marL="0" lvl="0" indent="0">
              <a:buNone/>
            </a:pPr>
            <a:endParaRPr lang="en-US" dirty="0"/>
          </a:p>
          <a:p>
            <a:pPr marL="0" lvl="0" indent="0">
              <a:buNone/>
            </a:pPr>
            <a:endParaRPr lang="en-US" dirty="0"/>
          </a:p>
          <a:p>
            <a:pPr marL="457200" lvl="1" indent="0">
              <a:buNone/>
            </a:pPr>
            <a:endParaRPr lang="en-US" dirty="0"/>
          </a:p>
        </p:txBody>
      </p:sp>
      <p:graphicFrame>
        <p:nvGraphicFramePr>
          <p:cNvPr id="5" name="Table 4">
            <a:extLst>
              <a:ext uri="{FF2B5EF4-FFF2-40B4-BE49-F238E27FC236}">
                <a16:creationId xmlns="" xmlns:a16="http://schemas.microsoft.com/office/drawing/2014/main" id="{2758C963-E999-4712-94CC-B5B57D90A6B2}"/>
              </a:ext>
            </a:extLst>
          </p:cNvPr>
          <p:cNvGraphicFramePr>
            <a:graphicFrameLocks noGrp="1"/>
          </p:cNvGraphicFramePr>
          <p:nvPr>
            <p:extLst/>
          </p:nvPr>
        </p:nvGraphicFramePr>
        <p:xfrm>
          <a:off x="1225483" y="1451258"/>
          <a:ext cx="7061924" cy="4823845"/>
        </p:xfrm>
        <a:graphic>
          <a:graphicData uri="http://schemas.openxmlformats.org/drawingml/2006/table">
            <a:tbl>
              <a:tblPr firstRow="1" bandRow="1">
                <a:tableStyleId>{5C22544A-7EE6-4342-B048-85BDC9FD1C3A}</a:tableStyleId>
              </a:tblPr>
              <a:tblGrid>
                <a:gridCol w="3550047">
                  <a:extLst>
                    <a:ext uri="{9D8B030D-6E8A-4147-A177-3AD203B41FA5}">
                      <a16:colId xmlns="" xmlns:a16="http://schemas.microsoft.com/office/drawing/2014/main" val="1023928972"/>
                    </a:ext>
                  </a:extLst>
                </a:gridCol>
                <a:gridCol w="3511877">
                  <a:extLst>
                    <a:ext uri="{9D8B030D-6E8A-4147-A177-3AD203B41FA5}">
                      <a16:colId xmlns="" xmlns:a16="http://schemas.microsoft.com/office/drawing/2014/main" val="3897159379"/>
                    </a:ext>
                  </a:extLst>
                </a:gridCol>
              </a:tblGrid>
              <a:tr h="433680">
                <a:tc>
                  <a:txBody>
                    <a:bodyPr/>
                    <a:lstStyle/>
                    <a:p>
                      <a:r>
                        <a:rPr lang="en-US" sz="2800" dirty="0"/>
                        <a:t>WHITE TEAM</a:t>
                      </a:r>
                    </a:p>
                  </a:txBody>
                  <a:tcPr/>
                </a:tc>
                <a:tc>
                  <a:txBody>
                    <a:bodyPr/>
                    <a:lstStyle/>
                    <a:p>
                      <a:r>
                        <a:rPr lang="en-US" sz="2800" dirty="0"/>
                        <a:t>RED TEAM</a:t>
                      </a:r>
                    </a:p>
                  </a:txBody>
                  <a:tcPr/>
                </a:tc>
                <a:extLst>
                  <a:ext uri="{0D108BD9-81ED-4DB2-BD59-A6C34878D82A}">
                    <a16:rowId xmlns="" xmlns:a16="http://schemas.microsoft.com/office/drawing/2014/main" val="2673241624"/>
                  </a:ext>
                </a:extLst>
              </a:tr>
              <a:tr h="4305685">
                <a:tc>
                  <a:txBody>
                    <a:bodyPr/>
                    <a:lstStyle/>
                    <a:p>
                      <a:r>
                        <a:rPr lang="en-US" sz="2800" b="1" kern="1200" dirty="0" smtClean="0">
                          <a:solidFill>
                            <a:srgbClr val="FF0000"/>
                          </a:solidFill>
                          <a:effectLst/>
                          <a:latin typeface="+mn-lt"/>
                          <a:ea typeface="+mn-ea"/>
                          <a:cs typeface="+mn-cs"/>
                        </a:rPr>
                        <a:t>Vacant</a:t>
                      </a:r>
                      <a:endParaRPr lang="en-US" sz="1800" b="1" kern="1200" dirty="0">
                        <a:solidFill>
                          <a:srgbClr val="FF0000"/>
                        </a:solidFill>
                        <a:effectLst/>
                        <a:latin typeface="+mn-lt"/>
                        <a:ea typeface="+mn-ea"/>
                        <a:cs typeface="+mn-cs"/>
                      </a:endParaRPr>
                    </a:p>
                    <a:p>
                      <a:r>
                        <a:rPr lang="en-US" sz="1800" kern="1200" dirty="0">
                          <a:solidFill>
                            <a:schemeClr val="dk1"/>
                          </a:solidFill>
                          <a:effectLst/>
                          <a:latin typeface="+mn-lt"/>
                          <a:ea typeface="+mn-ea"/>
                          <a:cs typeface="+mn-cs"/>
                        </a:rPr>
                        <a:t>Manager</a:t>
                      </a:r>
                    </a:p>
                    <a:p>
                      <a:r>
                        <a:rPr lang="en-US" sz="2800" b="0" kern="1200" dirty="0">
                          <a:solidFill>
                            <a:schemeClr val="tx1"/>
                          </a:solidFill>
                          <a:effectLst/>
                          <a:latin typeface="+mn-lt"/>
                          <a:ea typeface="+mn-ea"/>
                          <a:cs typeface="+mn-cs"/>
                        </a:rPr>
                        <a:t>Krissy Long</a:t>
                      </a:r>
                      <a:endParaRPr lang="en-US" sz="1800" b="0" kern="1200" dirty="0">
                        <a:solidFill>
                          <a:schemeClr val="tx1"/>
                        </a:solidFill>
                        <a:effectLst/>
                        <a:latin typeface="+mn-lt"/>
                        <a:ea typeface="+mn-ea"/>
                        <a:cs typeface="+mn-cs"/>
                      </a:endParaRPr>
                    </a:p>
                    <a:p>
                      <a:r>
                        <a:rPr lang="en-US" sz="1800" kern="1200" dirty="0">
                          <a:solidFill>
                            <a:schemeClr val="dk1"/>
                          </a:solidFill>
                          <a:effectLst/>
                          <a:latin typeface="+mn-lt"/>
                          <a:ea typeface="+mn-ea"/>
                          <a:cs typeface="+mn-cs"/>
                        </a:rPr>
                        <a:t>Financial Accountant Analyst</a:t>
                      </a:r>
                    </a:p>
                    <a:p>
                      <a:r>
                        <a:rPr lang="en-US" sz="2800" b="0" kern="1200" dirty="0">
                          <a:solidFill>
                            <a:schemeClr val="tx1"/>
                          </a:solidFill>
                          <a:effectLst/>
                          <a:latin typeface="+mn-lt"/>
                          <a:ea typeface="+mn-ea"/>
                          <a:cs typeface="+mn-cs"/>
                        </a:rPr>
                        <a:t>Tammira Barnes</a:t>
                      </a:r>
                      <a:endParaRPr lang="en-US" sz="1800" b="0" kern="1200" dirty="0">
                        <a:solidFill>
                          <a:schemeClr val="tx1"/>
                        </a:solidFill>
                        <a:effectLst/>
                        <a:latin typeface="+mn-lt"/>
                        <a:ea typeface="+mn-ea"/>
                        <a:cs typeface="+mn-cs"/>
                      </a:endParaRPr>
                    </a:p>
                    <a:p>
                      <a:r>
                        <a:rPr lang="en-US" sz="1800" kern="1200" dirty="0">
                          <a:solidFill>
                            <a:schemeClr val="dk1"/>
                          </a:solidFill>
                          <a:effectLst/>
                          <a:latin typeface="+mn-lt"/>
                          <a:ea typeface="+mn-ea"/>
                          <a:cs typeface="+mn-cs"/>
                        </a:rPr>
                        <a:t>Financial Accountant </a:t>
                      </a:r>
                      <a:r>
                        <a:rPr lang="en-US" sz="1800" kern="1200" dirty="0" smtClean="0">
                          <a:solidFill>
                            <a:schemeClr val="dk1"/>
                          </a:solidFill>
                          <a:effectLst/>
                          <a:latin typeface="+mn-lt"/>
                          <a:ea typeface="+mn-ea"/>
                          <a:cs typeface="+mn-cs"/>
                        </a:rPr>
                        <a:t>Analyst</a:t>
                      </a:r>
                    </a:p>
                    <a:p>
                      <a:r>
                        <a:rPr lang="en-US" sz="2800" b="0" kern="1200" dirty="0" smtClean="0">
                          <a:solidFill>
                            <a:schemeClr val="tx1"/>
                          </a:solidFill>
                          <a:effectLst/>
                          <a:latin typeface="+mn-lt"/>
                          <a:ea typeface="+mn-ea"/>
                          <a:cs typeface="+mn-cs"/>
                        </a:rPr>
                        <a:t>Claude </a:t>
                      </a:r>
                      <a:r>
                        <a:rPr lang="en-US" sz="2800" b="0" kern="1200" dirty="0">
                          <a:solidFill>
                            <a:schemeClr val="tx1"/>
                          </a:solidFill>
                          <a:effectLst/>
                          <a:latin typeface="+mn-lt"/>
                          <a:ea typeface="+mn-ea"/>
                          <a:cs typeface="+mn-cs"/>
                        </a:rPr>
                        <a:t>Street</a:t>
                      </a:r>
                    </a:p>
                    <a:p>
                      <a:r>
                        <a:rPr lang="en-US" sz="1800" kern="1200" dirty="0">
                          <a:solidFill>
                            <a:schemeClr val="dk1"/>
                          </a:solidFill>
                          <a:effectLst/>
                          <a:latin typeface="+mn-lt"/>
                          <a:ea typeface="+mn-ea"/>
                          <a:cs typeface="+mn-cs"/>
                        </a:rPr>
                        <a:t>Accountant 1</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Cheryl Williams-Smith</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Manager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Shernett Wynter</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Financial Accountant Analyst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David </a:t>
                      </a:r>
                      <a:r>
                        <a:rPr kumimoji="0" lang="en-US" sz="2800" b="0" i="0" u="none" strike="noStrike" kern="1200" cap="none" spc="0" normalizeH="0" baseline="0" noProof="0" dirty="0">
                          <a:ln>
                            <a:noFill/>
                          </a:ln>
                          <a:solidFill>
                            <a:prstClr val="black"/>
                          </a:solidFill>
                          <a:effectLst/>
                          <a:uLnTx/>
                          <a:uFillTx/>
                          <a:latin typeface="+mn-lt"/>
                          <a:ea typeface="+mn-ea"/>
                          <a:cs typeface="+mn-cs"/>
                        </a:rPr>
                        <a:t>Addy</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Financial Accountant </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Analyst</a:t>
                      </a:r>
                    </a:p>
                    <a:p>
                      <a:r>
                        <a:rPr lang="en-US" sz="2800" b="1" kern="1200" dirty="0" smtClean="0">
                          <a:solidFill>
                            <a:srgbClr val="92D050"/>
                          </a:solidFill>
                          <a:effectLst/>
                          <a:latin typeface="+mn-lt"/>
                          <a:ea typeface="+mn-ea"/>
                          <a:cs typeface="+mn-cs"/>
                        </a:rPr>
                        <a:t>AJ Singh</a:t>
                      </a:r>
                      <a:endParaRPr lang="en-US" sz="1800" b="1" kern="1200" dirty="0" smtClean="0">
                        <a:solidFill>
                          <a:srgbClr val="92D050"/>
                        </a:solidFill>
                        <a:effectLst/>
                        <a:latin typeface="+mn-lt"/>
                        <a:ea typeface="+mn-ea"/>
                        <a:cs typeface="+mn-cs"/>
                      </a:endParaRPr>
                    </a:p>
                    <a:p>
                      <a:r>
                        <a:rPr lang="en-US" sz="1800" kern="1200" dirty="0" smtClean="0">
                          <a:solidFill>
                            <a:schemeClr val="dk1"/>
                          </a:solidFill>
                          <a:effectLst/>
                          <a:latin typeface="+mn-lt"/>
                          <a:ea typeface="+mn-ea"/>
                          <a:cs typeface="+mn-cs"/>
                        </a:rPr>
                        <a:t>Financial Accountant Analyst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Jean </a:t>
                      </a:r>
                      <a:r>
                        <a:rPr kumimoji="0" lang="en-US" sz="2800" b="0" i="0" u="none" strike="noStrike" kern="1200" cap="none" spc="0" normalizeH="0" baseline="0" noProof="0" dirty="0">
                          <a:ln>
                            <a:noFill/>
                          </a:ln>
                          <a:solidFill>
                            <a:schemeClr val="tx1"/>
                          </a:solidFill>
                          <a:effectLst/>
                          <a:uLnTx/>
                          <a:uFillTx/>
                          <a:latin typeface="+mn-lt"/>
                          <a:ea typeface="+mn-ea"/>
                          <a:cs typeface="+mn-cs"/>
                        </a:rPr>
                        <a:t>Indrova Gonzales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Accountant 1</a:t>
                      </a:r>
                    </a:p>
                    <a:p>
                      <a:endParaRPr lang="en-US" dirty="0"/>
                    </a:p>
                  </a:txBody>
                  <a:tcPr/>
                </a:tc>
                <a:extLst>
                  <a:ext uri="{0D108BD9-81ED-4DB2-BD59-A6C34878D82A}">
                    <a16:rowId xmlns="" xmlns:a16="http://schemas.microsoft.com/office/drawing/2014/main" val="2678245767"/>
                  </a:ext>
                </a:extLst>
              </a:tr>
            </a:tbl>
          </a:graphicData>
        </a:graphic>
      </p:graphicFrame>
      <p:sp>
        <p:nvSpPr>
          <p:cNvPr id="4" name="TextBox 3"/>
          <p:cNvSpPr txBox="1"/>
          <p:nvPr/>
        </p:nvSpPr>
        <p:spPr>
          <a:xfrm>
            <a:off x="2725626" y="5602943"/>
            <a:ext cx="4061637" cy="523220"/>
          </a:xfrm>
          <a:prstGeom prst="rect">
            <a:avLst/>
          </a:prstGeom>
          <a:noFill/>
        </p:spPr>
        <p:txBody>
          <a:bodyPr wrap="square" rtlCol="0">
            <a:spAutoFit/>
          </a:bodyPr>
          <a:lstStyle/>
          <a:p>
            <a:r>
              <a:rPr lang="en-US" sz="2800" b="1" dirty="0">
                <a:solidFill>
                  <a:srgbClr val="FF0000"/>
                </a:solidFill>
              </a:rPr>
              <a:t>Chris </a:t>
            </a:r>
            <a:r>
              <a:rPr lang="en-US" sz="2800" b="1" dirty="0" smtClean="0">
                <a:solidFill>
                  <a:srgbClr val="FF0000"/>
                </a:solidFill>
              </a:rPr>
              <a:t>Hook  </a:t>
            </a:r>
            <a:r>
              <a:rPr lang="en-US" dirty="0" smtClean="0">
                <a:solidFill>
                  <a:schemeClr val="dk1"/>
                </a:solidFill>
              </a:rPr>
              <a:t>Accountant </a:t>
            </a:r>
            <a:r>
              <a:rPr lang="en-US" dirty="0">
                <a:solidFill>
                  <a:schemeClr val="dk1"/>
                </a:solidFill>
              </a:rPr>
              <a:t>1</a:t>
            </a:r>
          </a:p>
        </p:txBody>
      </p:sp>
    </p:spTree>
    <p:extLst>
      <p:ext uri="{BB962C8B-B14F-4D97-AF65-F5344CB8AC3E}">
        <p14:creationId xmlns:p14="http://schemas.microsoft.com/office/powerpoint/2010/main" val="3572372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263A8E-A5FB-415E-9A0E-437F5D588E29}"/>
              </a:ext>
            </a:extLst>
          </p:cNvPr>
          <p:cNvSpPr>
            <a:spLocks noGrp="1"/>
          </p:cNvSpPr>
          <p:nvPr>
            <p:ph type="title"/>
          </p:nvPr>
        </p:nvSpPr>
        <p:spPr/>
        <p:txBody>
          <a:bodyPr/>
          <a:lstStyle/>
          <a:p>
            <a:r>
              <a:rPr lang="en-US" dirty="0" smtClean="0"/>
              <a:t>Government Shutdown</a:t>
            </a:r>
            <a:endParaRPr lang="en-US" dirty="0"/>
          </a:p>
        </p:txBody>
      </p:sp>
      <p:sp>
        <p:nvSpPr>
          <p:cNvPr id="3" name="Content Placeholder 2">
            <a:extLst>
              <a:ext uri="{FF2B5EF4-FFF2-40B4-BE49-F238E27FC236}">
                <a16:creationId xmlns="" xmlns:a16="http://schemas.microsoft.com/office/drawing/2014/main" id="{AE8434DC-B318-47BA-BA55-C2DC5690B8D1}"/>
              </a:ext>
            </a:extLst>
          </p:cNvPr>
          <p:cNvSpPr>
            <a:spLocks noGrp="1"/>
          </p:cNvSpPr>
          <p:nvPr>
            <p:ph idx="1"/>
          </p:nvPr>
        </p:nvSpPr>
        <p:spPr>
          <a:xfrm>
            <a:off x="914400" y="1708841"/>
            <a:ext cx="8229600" cy="4525963"/>
          </a:xfrm>
        </p:spPr>
        <p:txBody>
          <a:bodyPr>
            <a:normAutofit/>
          </a:bodyPr>
          <a:lstStyle/>
          <a:p>
            <a:endParaRPr lang="en-US" dirty="0"/>
          </a:p>
          <a:p>
            <a:r>
              <a:rPr lang="en-US" b="1" dirty="0"/>
              <a:t>In the case of a contract or grant that has been previously awarded (and thus for which available funds were obligated), can Federal employees be excepted from furlough in order to make timely payments to the contractor or grantee in accordance with the contract or grant? </a:t>
            </a:r>
            <a:endParaRPr lang="en-US" i="1" dirty="0"/>
          </a:p>
        </p:txBody>
      </p:sp>
    </p:spTree>
    <p:extLst>
      <p:ext uri="{BB962C8B-B14F-4D97-AF65-F5344CB8AC3E}">
        <p14:creationId xmlns:p14="http://schemas.microsoft.com/office/powerpoint/2010/main" val="1563706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263A8E-A5FB-415E-9A0E-437F5D588E29}"/>
              </a:ext>
            </a:extLst>
          </p:cNvPr>
          <p:cNvSpPr>
            <a:spLocks noGrp="1"/>
          </p:cNvSpPr>
          <p:nvPr>
            <p:ph type="title"/>
          </p:nvPr>
        </p:nvSpPr>
        <p:spPr/>
        <p:txBody>
          <a:bodyPr/>
          <a:lstStyle/>
          <a:p>
            <a:r>
              <a:rPr lang="en-US" dirty="0" smtClean="0"/>
              <a:t>Government Shutdown Payment</a:t>
            </a:r>
            <a:endParaRPr lang="en-US" dirty="0"/>
          </a:p>
        </p:txBody>
      </p:sp>
      <p:sp>
        <p:nvSpPr>
          <p:cNvPr id="3" name="Content Placeholder 2">
            <a:extLst>
              <a:ext uri="{FF2B5EF4-FFF2-40B4-BE49-F238E27FC236}">
                <a16:creationId xmlns="" xmlns:a16="http://schemas.microsoft.com/office/drawing/2014/main" id="{AE8434DC-B318-47BA-BA55-C2DC5690B8D1}"/>
              </a:ext>
            </a:extLst>
          </p:cNvPr>
          <p:cNvSpPr>
            <a:spLocks noGrp="1"/>
          </p:cNvSpPr>
          <p:nvPr>
            <p:ph idx="1"/>
          </p:nvPr>
        </p:nvSpPr>
        <p:spPr>
          <a:xfrm>
            <a:off x="914400" y="1346702"/>
            <a:ext cx="7659232" cy="4525963"/>
          </a:xfrm>
        </p:spPr>
        <p:txBody>
          <a:bodyPr>
            <a:normAutofit fontScale="77500" lnSpcReduction="20000"/>
          </a:bodyPr>
          <a:lstStyle/>
          <a:p>
            <a:endParaRPr lang="en-US" dirty="0"/>
          </a:p>
          <a:p>
            <a:endParaRPr lang="en-US" dirty="0"/>
          </a:p>
          <a:p>
            <a:r>
              <a:rPr lang="en-US" dirty="0"/>
              <a:t>During a lapse in appropriations, the activity of making contract and grant payments on a timely basis does not, by itself, qualify as one of the limited circumstances for which obligations can be incurred under the </a:t>
            </a:r>
            <a:r>
              <a:rPr lang="en-US" dirty="0" err="1"/>
              <a:t>Antideficiency</a:t>
            </a:r>
            <a:r>
              <a:rPr lang="en-US" dirty="0"/>
              <a:t> Act (as outlined in </a:t>
            </a:r>
            <a:r>
              <a:rPr lang="en-US" dirty="0" err="1"/>
              <a:t>l.A.</a:t>
            </a:r>
            <a:r>
              <a:rPr lang="en-US" dirty="0"/>
              <a:t>-B., above). In this regard, the fact that the government would incur interest penalties under the Prompt Payment Act or other law due to the delay in payment caused by a funding lapse does not provide a legal justification under the </a:t>
            </a:r>
            <a:r>
              <a:rPr lang="en-US" dirty="0" err="1"/>
              <a:t>Antideficiency</a:t>
            </a:r>
            <a:r>
              <a:rPr lang="en-US" dirty="0"/>
              <a:t> Act for an agency to continue to make payments during a funding lapse. </a:t>
            </a:r>
            <a:endParaRPr lang="en-US" i="1" dirty="0"/>
          </a:p>
        </p:txBody>
      </p:sp>
    </p:spTree>
    <p:extLst>
      <p:ext uri="{BB962C8B-B14F-4D97-AF65-F5344CB8AC3E}">
        <p14:creationId xmlns:p14="http://schemas.microsoft.com/office/powerpoint/2010/main" val="1119367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263A8E-A5FB-415E-9A0E-437F5D588E29}"/>
              </a:ext>
            </a:extLst>
          </p:cNvPr>
          <p:cNvSpPr>
            <a:spLocks noGrp="1"/>
          </p:cNvSpPr>
          <p:nvPr>
            <p:ph type="title"/>
          </p:nvPr>
        </p:nvSpPr>
        <p:spPr/>
        <p:txBody>
          <a:bodyPr/>
          <a:lstStyle/>
          <a:p>
            <a:r>
              <a:rPr lang="en-US" dirty="0" smtClean="0"/>
              <a:t>Government Shutdown Payment</a:t>
            </a:r>
            <a:endParaRPr lang="en-US" dirty="0"/>
          </a:p>
        </p:txBody>
      </p:sp>
      <p:sp>
        <p:nvSpPr>
          <p:cNvPr id="3" name="Content Placeholder 2">
            <a:extLst>
              <a:ext uri="{FF2B5EF4-FFF2-40B4-BE49-F238E27FC236}">
                <a16:creationId xmlns="" xmlns:a16="http://schemas.microsoft.com/office/drawing/2014/main" id="{AE8434DC-B318-47BA-BA55-C2DC5690B8D1}"/>
              </a:ext>
            </a:extLst>
          </p:cNvPr>
          <p:cNvSpPr>
            <a:spLocks noGrp="1"/>
          </p:cNvSpPr>
          <p:nvPr>
            <p:ph idx="1"/>
          </p:nvPr>
        </p:nvSpPr>
        <p:spPr>
          <a:xfrm>
            <a:off x="914400" y="1346702"/>
            <a:ext cx="7659232" cy="4525963"/>
          </a:xfrm>
        </p:spPr>
        <p:txBody>
          <a:bodyPr>
            <a:normAutofit/>
          </a:bodyPr>
          <a:lstStyle/>
          <a:p>
            <a:r>
              <a:rPr lang="en-US" dirty="0" smtClean="0"/>
              <a:t>Grants on the LOC, do not require someone on the other side.  If the funds are available, we SHOULD be able to draw as long as they are not expired funds</a:t>
            </a:r>
          </a:p>
          <a:p>
            <a:r>
              <a:rPr lang="en-US" dirty="0" smtClean="0"/>
              <a:t>More information on the Government Shutdown</a:t>
            </a:r>
          </a:p>
          <a:p>
            <a:pPr marL="0" indent="0">
              <a:buNone/>
            </a:pPr>
            <a:r>
              <a:rPr lang="en-US" dirty="0">
                <a:hlinkClick r:id="rId2"/>
              </a:rPr>
              <a:t>https://www.whitehouse.gov/wp-content/uploads/2017/11/m-18-05-Final.pdf</a:t>
            </a:r>
            <a:endParaRPr lang="en-US" dirty="0"/>
          </a:p>
          <a:p>
            <a:endParaRPr lang="en-US" dirty="0"/>
          </a:p>
        </p:txBody>
      </p:sp>
    </p:spTree>
    <p:extLst>
      <p:ext uri="{BB962C8B-B14F-4D97-AF65-F5344CB8AC3E}">
        <p14:creationId xmlns:p14="http://schemas.microsoft.com/office/powerpoint/2010/main" val="698922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263A8E-A5FB-415E-9A0E-437F5D588E29}"/>
              </a:ext>
            </a:extLst>
          </p:cNvPr>
          <p:cNvSpPr>
            <a:spLocks noGrp="1"/>
          </p:cNvSpPr>
          <p:nvPr>
            <p:ph type="title"/>
          </p:nvPr>
        </p:nvSpPr>
        <p:spPr/>
        <p:txBody>
          <a:bodyPr/>
          <a:lstStyle/>
          <a:p>
            <a:r>
              <a:rPr lang="en-US" dirty="0" smtClean="0"/>
              <a:t>Contract Reporting</a:t>
            </a:r>
            <a:endParaRPr lang="en-US" dirty="0"/>
          </a:p>
        </p:txBody>
      </p:sp>
      <p:sp>
        <p:nvSpPr>
          <p:cNvPr id="3" name="Content Placeholder 2">
            <a:extLst>
              <a:ext uri="{FF2B5EF4-FFF2-40B4-BE49-F238E27FC236}">
                <a16:creationId xmlns="" xmlns:a16="http://schemas.microsoft.com/office/drawing/2014/main" id="{AE8434DC-B318-47BA-BA55-C2DC5690B8D1}"/>
              </a:ext>
            </a:extLst>
          </p:cNvPr>
          <p:cNvSpPr>
            <a:spLocks noGrp="1"/>
          </p:cNvSpPr>
          <p:nvPr>
            <p:ph idx="1"/>
          </p:nvPr>
        </p:nvSpPr>
        <p:spPr>
          <a:xfrm>
            <a:off x="914400" y="1346702"/>
            <a:ext cx="7659232" cy="4525963"/>
          </a:xfrm>
        </p:spPr>
        <p:txBody>
          <a:bodyPr>
            <a:normAutofit/>
          </a:bodyPr>
          <a:lstStyle/>
          <a:p>
            <a:r>
              <a:rPr lang="en-US" dirty="0" smtClean="0"/>
              <a:t>Required to report hours to our prime</a:t>
            </a:r>
          </a:p>
          <a:p>
            <a:r>
              <a:rPr lang="en-US" dirty="0" smtClean="0"/>
              <a:t>We are not an hourly reporter – we are a effort reporting institution</a:t>
            </a:r>
          </a:p>
          <a:p>
            <a:r>
              <a:rPr lang="en-US" dirty="0" smtClean="0"/>
              <a:t>Those with Federal pass-through contract should be capturing hours on your invoice</a:t>
            </a:r>
          </a:p>
          <a:p>
            <a:r>
              <a:rPr lang="en-US" dirty="0" smtClean="0"/>
              <a:t>Those of you with subs on your federal contracts should have your subs report hours on each invoice</a:t>
            </a:r>
          </a:p>
          <a:p>
            <a:endParaRPr lang="en-US" dirty="0"/>
          </a:p>
        </p:txBody>
      </p:sp>
    </p:spTree>
    <p:extLst>
      <p:ext uri="{BB962C8B-B14F-4D97-AF65-F5344CB8AC3E}">
        <p14:creationId xmlns:p14="http://schemas.microsoft.com/office/powerpoint/2010/main" val="3155185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STATE/DHMH INVOICING</a:t>
            </a:r>
            <a:endParaRPr lang="en-US" dirty="0"/>
          </a:p>
        </p:txBody>
      </p:sp>
      <p:sp>
        <p:nvSpPr>
          <p:cNvPr id="3" name="Content Placeholder 2"/>
          <p:cNvSpPr>
            <a:spLocks noGrp="1"/>
          </p:cNvSpPr>
          <p:nvPr>
            <p:ph idx="1"/>
          </p:nvPr>
        </p:nvSpPr>
        <p:spPr>
          <a:xfrm>
            <a:off x="457200" y="1600200"/>
            <a:ext cx="8229600" cy="4842164"/>
          </a:xfrm>
        </p:spPr>
        <p:txBody>
          <a:bodyPr>
            <a:normAutofit lnSpcReduction="10000"/>
          </a:bodyPr>
          <a:lstStyle/>
          <a:p>
            <a:r>
              <a:rPr lang="en-US" dirty="0"/>
              <a:t>To comply with payroll and nonpayroll support </a:t>
            </a:r>
            <a:r>
              <a:rPr lang="en-US" dirty="0" smtClean="0">
                <a:hlinkClick r:id="rId2"/>
              </a:rPr>
              <a:t>https</a:t>
            </a:r>
            <a:r>
              <a:rPr lang="en-US" dirty="0">
                <a:hlinkClick r:id="rId2"/>
              </a:rPr>
              <a:t>://health.maryland.gov/pages/sf_dcpf.aspx</a:t>
            </a:r>
            <a:endParaRPr lang="en-US" dirty="0"/>
          </a:p>
          <a:p>
            <a:r>
              <a:rPr lang="en-US" dirty="0" smtClean="0"/>
              <a:t>The </a:t>
            </a:r>
            <a:r>
              <a:rPr lang="en-US" dirty="0"/>
              <a:t>payroll report requires signature by the PI and a designated management staff in SPAC</a:t>
            </a:r>
          </a:p>
          <a:p>
            <a:r>
              <a:rPr lang="en-US" dirty="0"/>
              <a:t>This support must accompany the invoice</a:t>
            </a:r>
          </a:p>
          <a:p>
            <a:r>
              <a:rPr lang="en-US" dirty="0"/>
              <a:t>Currently this only applies to Interagency Agreements – with another State Agency – for either procurement of a good/service or hiring an employee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54688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STATE/DHMH INVOICING</a:t>
            </a:r>
            <a:endParaRPr lang="en-US" dirty="0"/>
          </a:p>
        </p:txBody>
      </p:sp>
      <p:sp>
        <p:nvSpPr>
          <p:cNvPr id="3" name="Content Placeholder 2"/>
          <p:cNvSpPr>
            <a:spLocks noGrp="1"/>
          </p:cNvSpPr>
          <p:nvPr>
            <p:ph idx="1"/>
          </p:nvPr>
        </p:nvSpPr>
        <p:spPr>
          <a:xfrm>
            <a:off x="457200" y="1600200"/>
            <a:ext cx="8229600" cy="4842164"/>
          </a:xfrm>
        </p:spPr>
        <p:txBody>
          <a:bodyPr>
            <a:normAutofit/>
          </a:bodyPr>
          <a:lstStyle/>
          <a:p>
            <a:r>
              <a:rPr lang="en-US" dirty="0" smtClean="0"/>
              <a:t>Timing</a:t>
            </a:r>
          </a:p>
          <a:p>
            <a:pPr lvl="1"/>
            <a:r>
              <a:rPr lang="en-US" b="1" dirty="0" smtClean="0"/>
              <a:t>January						- July</a:t>
            </a:r>
          </a:p>
          <a:p>
            <a:pPr lvl="1"/>
            <a:r>
              <a:rPr lang="en-US" b="1" dirty="0" smtClean="0"/>
              <a:t>April</a:t>
            </a:r>
            <a:r>
              <a:rPr lang="en-US" b="1" dirty="0"/>
              <a:t> </a:t>
            </a:r>
            <a:r>
              <a:rPr lang="en-US" b="1" dirty="0" smtClean="0"/>
              <a:t>							- </a:t>
            </a:r>
            <a:r>
              <a:rPr lang="en-US" b="1" dirty="0"/>
              <a:t>October</a:t>
            </a:r>
            <a:endParaRPr lang="en-US" b="1" dirty="0" smtClean="0"/>
          </a:p>
          <a:p>
            <a:endParaRPr lang="en-US" dirty="0" smtClean="0"/>
          </a:p>
          <a:p>
            <a:r>
              <a:rPr lang="en-US" dirty="0" smtClean="0"/>
              <a:t>Turnaround immediately</a:t>
            </a:r>
          </a:p>
          <a:p>
            <a:r>
              <a:rPr lang="en-US" dirty="0" smtClean="0"/>
              <a:t>If not sent with the invoice RISK</a:t>
            </a:r>
          </a:p>
          <a:p>
            <a:pPr lvl="1"/>
            <a:r>
              <a:rPr lang="en-US" dirty="0" smtClean="0"/>
              <a:t>Not paid</a:t>
            </a:r>
          </a:p>
          <a:p>
            <a:pPr lvl="1"/>
            <a:r>
              <a:rPr lang="en-US" dirty="0" smtClean="0"/>
              <a:t>Not release new funding</a:t>
            </a:r>
          </a:p>
          <a:p>
            <a:pPr marL="457200" lvl="1"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75439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 Personnel Changes</a:t>
            </a:r>
            <a:endParaRPr lang="en-US" dirty="0"/>
          </a:p>
        </p:txBody>
      </p:sp>
      <p:sp>
        <p:nvSpPr>
          <p:cNvPr id="3" name="Content Placeholder 2"/>
          <p:cNvSpPr>
            <a:spLocks noGrp="1"/>
          </p:cNvSpPr>
          <p:nvPr>
            <p:ph idx="1"/>
          </p:nvPr>
        </p:nvSpPr>
        <p:spPr>
          <a:xfrm>
            <a:off x="457200" y="1666240"/>
            <a:ext cx="8229600" cy="4988560"/>
          </a:xfrm>
        </p:spPr>
        <p:txBody>
          <a:bodyPr>
            <a:normAutofit/>
          </a:bodyPr>
          <a:lstStyle/>
          <a:p>
            <a:r>
              <a:rPr lang="en-US" dirty="0" err="1" smtClean="0"/>
              <a:t>T’Nesha</a:t>
            </a:r>
            <a:r>
              <a:rPr lang="en-US" dirty="0" smtClean="0"/>
              <a:t> (Odessa) Neale</a:t>
            </a:r>
          </a:p>
          <a:p>
            <a:pPr lvl="1"/>
            <a:r>
              <a:rPr lang="en-US" dirty="0" smtClean="0"/>
              <a:t>Contract &amp; Grant Associate </a:t>
            </a:r>
            <a:endParaRPr lang="en-US" dirty="0"/>
          </a:p>
          <a:p>
            <a:pPr lvl="1"/>
            <a:r>
              <a:rPr lang="en-US" dirty="0" smtClean="0"/>
              <a:t>IMPACT Studies (working directly with Dennis)</a:t>
            </a:r>
            <a:endParaRPr lang="en-US" dirty="0"/>
          </a:p>
          <a:p>
            <a:pPr lvl="1"/>
            <a:endParaRPr lang="en-US" dirty="0" smtClean="0"/>
          </a:p>
        </p:txBody>
      </p:sp>
    </p:spTree>
    <p:extLst>
      <p:ext uri="{BB962C8B-B14F-4D97-AF65-F5344CB8AC3E}">
        <p14:creationId xmlns:p14="http://schemas.microsoft.com/office/powerpoint/2010/main" val="41372383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20BED9-CAEB-4171-AFAA-2D5137CD8F3C}"/>
              </a:ext>
            </a:extLst>
          </p:cNvPr>
          <p:cNvSpPr>
            <a:spLocks noGrp="1"/>
          </p:cNvSpPr>
          <p:nvPr>
            <p:ph type="title"/>
          </p:nvPr>
        </p:nvSpPr>
        <p:spPr/>
        <p:txBody>
          <a:bodyPr/>
          <a:lstStyle/>
          <a:p>
            <a:r>
              <a:rPr lang="en-US" b="1" dirty="0" smtClean="0"/>
              <a:t>ANNUAL FFR CHANGE</a:t>
            </a:r>
            <a:r>
              <a:rPr lang="en-US" dirty="0"/>
              <a:t>	</a:t>
            </a:r>
          </a:p>
        </p:txBody>
      </p:sp>
      <p:sp>
        <p:nvSpPr>
          <p:cNvPr id="3" name="Content Placeholder 2">
            <a:extLst>
              <a:ext uri="{FF2B5EF4-FFF2-40B4-BE49-F238E27FC236}">
                <a16:creationId xmlns="" xmlns:a16="http://schemas.microsoft.com/office/drawing/2014/main" id="{9FBC9152-3B15-4F2D-991B-FED2D709E8A6}"/>
              </a:ext>
            </a:extLst>
          </p:cNvPr>
          <p:cNvSpPr>
            <a:spLocks noGrp="1"/>
          </p:cNvSpPr>
          <p:nvPr>
            <p:ph idx="1"/>
          </p:nvPr>
        </p:nvSpPr>
        <p:spPr/>
        <p:txBody>
          <a:bodyPr>
            <a:normAutofit/>
          </a:bodyPr>
          <a:lstStyle/>
          <a:p>
            <a:r>
              <a:rPr lang="en-US" dirty="0" smtClean="0"/>
              <a:t>Reporting is always for the date of expiration</a:t>
            </a:r>
          </a:p>
          <a:p>
            <a:r>
              <a:rPr lang="en-US" dirty="0" smtClean="0"/>
              <a:t>Snapshot of what is happening on that date of expiration</a:t>
            </a:r>
          </a:p>
          <a:p>
            <a:r>
              <a:rPr lang="en-US" dirty="0" smtClean="0"/>
              <a:t>We will be putting the expense stated in the financial system at that date of expiration</a:t>
            </a:r>
          </a:p>
          <a:p>
            <a:pPr lvl="1"/>
            <a:r>
              <a:rPr lang="en-US" dirty="0" smtClean="0"/>
              <a:t>This goes in line 10E of the FFR</a:t>
            </a:r>
          </a:p>
          <a:p>
            <a:pPr lvl="1"/>
            <a:r>
              <a:rPr lang="en-US" dirty="0" smtClean="0"/>
              <a:t>Any spending after this goes into the Unliquidated line 10F</a:t>
            </a:r>
          </a:p>
          <a:p>
            <a:endParaRPr lang="en-US" dirty="0"/>
          </a:p>
        </p:txBody>
      </p:sp>
    </p:spTree>
    <p:extLst>
      <p:ext uri="{BB962C8B-B14F-4D97-AF65-F5344CB8AC3E}">
        <p14:creationId xmlns:p14="http://schemas.microsoft.com/office/powerpoint/2010/main" val="1281470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574158" y="583175"/>
            <a:ext cx="8112642" cy="5731564"/>
          </a:xfrm>
          <a:prstGeom prst="rect">
            <a:avLst/>
          </a:prstGeom>
          <a:ln w="47625">
            <a:solidFill>
              <a:srgbClr val="FF0000"/>
            </a:solidFill>
          </a:ln>
        </p:spPr>
      </p:pic>
      <p:sp>
        <p:nvSpPr>
          <p:cNvPr id="5" name="Oval 4"/>
          <p:cNvSpPr/>
          <p:nvPr/>
        </p:nvSpPr>
        <p:spPr>
          <a:xfrm>
            <a:off x="350875" y="5082364"/>
            <a:ext cx="5227781" cy="1138088"/>
          </a:xfrm>
          <a:prstGeom prst="ellipse">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143539" y="3958044"/>
            <a:ext cx="861238" cy="28171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2605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20BED9-CAEB-4171-AFAA-2D5137CD8F3C}"/>
              </a:ext>
            </a:extLst>
          </p:cNvPr>
          <p:cNvSpPr>
            <a:spLocks noGrp="1"/>
          </p:cNvSpPr>
          <p:nvPr>
            <p:ph type="title"/>
          </p:nvPr>
        </p:nvSpPr>
        <p:spPr/>
        <p:txBody>
          <a:bodyPr/>
          <a:lstStyle/>
          <a:p>
            <a:r>
              <a:rPr lang="en-US" b="1" dirty="0" smtClean="0"/>
              <a:t>ANNUAL FFR CHANGE</a:t>
            </a:r>
            <a:r>
              <a:rPr lang="en-US" dirty="0"/>
              <a:t>	</a:t>
            </a:r>
          </a:p>
        </p:txBody>
      </p:sp>
      <p:sp>
        <p:nvSpPr>
          <p:cNvPr id="3" name="Content Placeholder 2">
            <a:extLst>
              <a:ext uri="{FF2B5EF4-FFF2-40B4-BE49-F238E27FC236}">
                <a16:creationId xmlns="" xmlns:a16="http://schemas.microsoft.com/office/drawing/2014/main" id="{9FBC9152-3B15-4F2D-991B-FED2D709E8A6}"/>
              </a:ext>
            </a:extLst>
          </p:cNvPr>
          <p:cNvSpPr>
            <a:spLocks noGrp="1"/>
          </p:cNvSpPr>
          <p:nvPr>
            <p:ph idx="1"/>
          </p:nvPr>
        </p:nvSpPr>
        <p:spPr/>
        <p:txBody>
          <a:bodyPr>
            <a:normAutofit/>
          </a:bodyPr>
          <a:lstStyle/>
          <a:p>
            <a:r>
              <a:rPr lang="en-US" dirty="0" smtClean="0"/>
              <a:t>This will mainly be for NIH</a:t>
            </a:r>
          </a:p>
          <a:p>
            <a:r>
              <a:rPr lang="en-US" dirty="0" smtClean="0"/>
              <a:t>For all other HHS </a:t>
            </a:r>
            <a:r>
              <a:rPr lang="en-US" dirty="0" err="1" smtClean="0"/>
              <a:t>Agencys</a:t>
            </a:r>
            <a:r>
              <a:rPr lang="en-US" dirty="0" smtClean="0"/>
              <a:t> we need to do special reporting based on our draws</a:t>
            </a:r>
          </a:p>
          <a:p>
            <a:r>
              <a:rPr lang="en-US" dirty="0" smtClean="0"/>
              <a:t>This is because they account for their funds differently</a:t>
            </a:r>
          </a:p>
          <a:p>
            <a:r>
              <a:rPr lang="en-US" dirty="0" smtClean="0"/>
              <a:t>Defer to your SPAC Team Analyst for the appropriate treatment</a:t>
            </a:r>
          </a:p>
          <a:p>
            <a:endParaRPr lang="en-US" dirty="0"/>
          </a:p>
        </p:txBody>
      </p:sp>
    </p:spTree>
    <p:extLst>
      <p:ext uri="{BB962C8B-B14F-4D97-AF65-F5344CB8AC3E}">
        <p14:creationId xmlns:p14="http://schemas.microsoft.com/office/powerpoint/2010/main" val="4038365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263A8E-A5FB-415E-9A0E-437F5D588E29}"/>
              </a:ext>
            </a:extLst>
          </p:cNvPr>
          <p:cNvSpPr>
            <a:spLocks noGrp="1"/>
          </p:cNvSpPr>
          <p:nvPr>
            <p:ph type="title"/>
          </p:nvPr>
        </p:nvSpPr>
        <p:spPr/>
        <p:txBody>
          <a:bodyPr/>
          <a:lstStyle/>
          <a:p>
            <a:r>
              <a:rPr lang="en-US" dirty="0" smtClean="0"/>
              <a:t>Project Setup Change</a:t>
            </a:r>
            <a:endParaRPr lang="en-US" dirty="0"/>
          </a:p>
        </p:txBody>
      </p:sp>
      <p:sp>
        <p:nvSpPr>
          <p:cNvPr id="3" name="Content Placeholder 2">
            <a:extLst>
              <a:ext uri="{FF2B5EF4-FFF2-40B4-BE49-F238E27FC236}">
                <a16:creationId xmlns="" xmlns:a16="http://schemas.microsoft.com/office/drawing/2014/main" id="{AE8434DC-B318-47BA-BA55-C2DC5690B8D1}"/>
              </a:ext>
            </a:extLst>
          </p:cNvPr>
          <p:cNvSpPr>
            <a:spLocks noGrp="1"/>
          </p:cNvSpPr>
          <p:nvPr>
            <p:ph idx="1"/>
          </p:nvPr>
        </p:nvSpPr>
        <p:spPr>
          <a:xfrm>
            <a:off x="914400" y="1346702"/>
            <a:ext cx="7659232" cy="4525963"/>
          </a:xfrm>
        </p:spPr>
        <p:txBody>
          <a:bodyPr>
            <a:normAutofit/>
          </a:bodyPr>
          <a:lstStyle/>
          <a:p>
            <a:r>
              <a:rPr lang="en-US" dirty="0" smtClean="0"/>
              <a:t>For all Federal Awards that have automatic carryover, whether they are competitive or not</a:t>
            </a:r>
          </a:p>
          <a:p>
            <a:r>
              <a:rPr lang="en-US" dirty="0" smtClean="0"/>
              <a:t>Will only have 1 project with an award date for the years expected to fund</a:t>
            </a:r>
          </a:p>
          <a:p>
            <a:r>
              <a:rPr lang="en-US" dirty="0" smtClean="0"/>
              <a:t>Just like the SNAP awards</a:t>
            </a:r>
          </a:p>
          <a:p>
            <a:r>
              <a:rPr lang="en-US" dirty="0" smtClean="0"/>
              <a:t>Your Project end date will change each year you are funded</a:t>
            </a:r>
            <a:endParaRPr lang="en-US" dirty="0"/>
          </a:p>
          <a:p>
            <a:endParaRPr lang="en-US" dirty="0"/>
          </a:p>
        </p:txBody>
      </p:sp>
    </p:spTree>
    <p:extLst>
      <p:ext uri="{BB962C8B-B14F-4D97-AF65-F5344CB8AC3E}">
        <p14:creationId xmlns:p14="http://schemas.microsoft.com/office/powerpoint/2010/main" val="1670042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80A418-2F92-4A4A-8BF1-6BC081F167F2}"/>
              </a:ext>
            </a:extLst>
          </p:cNvPr>
          <p:cNvSpPr>
            <a:spLocks noGrp="1"/>
          </p:cNvSpPr>
          <p:nvPr>
            <p:ph type="title"/>
          </p:nvPr>
        </p:nvSpPr>
        <p:spPr/>
        <p:txBody>
          <a:bodyPr/>
          <a:lstStyle/>
          <a:p>
            <a:r>
              <a:rPr lang="en-US" dirty="0"/>
              <a:t>REMINDERS</a:t>
            </a:r>
          </a:p>
        </p:txBody>
      </p:sp>
      <p:pic>
        <p:nvPicPr>
          <p:cNvPr id="5" name="Picture 4">
            <a:extLst>
              <a:ext uri="{FF2B5EF4-FFF2-40B4-BE49-F238E27FC236}">
                <a16:creationId xmlns="" xmlns:a16="http://schemas.microsoft.com/office/drawing/2014/main" id="{C51A7F02-57CF-49EE-AF0C-180C2EDF7CA2}"/>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2785551" y="1417638"/>
            <a:ext cx="3572897" cy="5320509"/>
          </a:xfrm>
          <a:prstGeom prst="rect">
            <a:avLst/>
          </a:prstGeom>
        </p:spPr>
      </p:pic>
    </p:spTree>
    <p:extLst>
      <p:ext uri="{BB962C8B-B14F-4D97-AF65-F5344CB8AC3E}">
        <p14:creationId xmlns:p14="http://schemas.microsoft.com/office/powerpoint/2010/main" val="2347822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2"/>
            <a:r>
              <a:rPr lang="en-US" sz="3800" dirty="0" smtClean="0"/>
              <a:t>Departing PI Award Disposition Notification </a:t>
            </a:r>
          </a:p>
        </p:txBody>
      </p:sp>
      <p:sp>
        <p:nvSpPr>
          <p:cNvPr id="3" name="Content Placeholder 2"/>
          <p:cNvSpPr>
            <a:spLocks noGrp="1"/>
          </p:cNvSpPr>
          <p:nvPr>
            <p:ph idx="1"/>
          </p:nvPr>
        </p:nvSpPr>
        <p:spPr>
          <a:xfrm>
            <a:off x="457200" y="1600200"/>
            <a:ext cx="8686800" cy="5257800"/>
          </a:xfrm>
        </p:spPr>
        <p:txBody>
          <a:bodyPr>
            <a:normAutofit fontScale="85000" lnSpcReduction="20000"/>
          </a:bodyPr>
          <a:lstStyle/>
          <a:p>
            <a:r>
              <a:rPr lang="en-US" dirty="0" smtClean="0"/>
              <a:t>This </a:t>
            </a:r>
            <a:r>
              <a:rPr lang="en-US" dirty="0"/>
              <a:t>form is to notify SPA and SPAC that a named Principal Investigator (PI) for a sponsored award leaves the University of Maryland Baltimore (UMB</a:t>
            </a:r>
            <a:r>
              <a:rPr lang="en-US" dirty="0" smtClean="0"/>
              <a:t>)</a:t>
            </a:r>
          </a:p>
          <a:p>
            <a:r>
              <a:rPr lang="en-US" dirty="0" smtClean="0"/>
              <a:t>Allows us to start </a:t>
            </a:r>
            <a:r>
              <a:rPr lang="en-US" dirty="0"/>
              <a:t>the appropriate paperwork </a:t>
            </a:r>
            <a:r>
              <a:rPr lang="en-US" dirty="0" smtClean="0"/>
              <a:t>to initiate </a:t>
            </a:r>
            <a:r>
              <a:rPr lang="en-US" dirty="0"/>
              <a:t>either </a:t>
            </a:r>
            <a:r>
              <a:rPr lang="en-US" dirty="0" smtClean="0"/>
              <a:t>a transfer </a:t>
            </a:r>
            <a:r>
              <a:rPr lang="en-US" dirty="0"/>
              <a:t>the award to another institution, to another investigator, or terminate. </a:t>
            </a:r>
            <a:endParaRPr lang="en-US" dirty="0" smtClean="0"/>
          </a:p>
          <a:p>
            <a:r>
              <a:rPr lang="en-US" dirty="0" smtClean="0"/>
              <a:t>Please </a:t>
            </a:r>
            <a:r>
              <a:rPr lang="en-US" dirty="0"/>
              <a:t>allow 5 business days for the team to analyze the PI accounts and draft required documentation. </a:t>
            </a:r>
            <a:endParaRPr lang="en-US" dirty="0" smtClean="0"/>
          </a:p>
          <a:p>
            <a:r>
              <a:rPr lang="en-US" dirty="0" smtClean="0"/>
              <a:t>For </a:t>
            </a:r>
            <a:r>
              <a:rPr lang="en-US" dirty="0"/>
              <a:t>more information, refer to </a:t>
            </a:r>
            <a:r>
              <a:rPr lang="en-US" dirty="0">
                <a:hlinkClick r:id="rId2"/>
              </a:rPr>
              <a:t>Faculty Transfers – Outgoing Policy</a:t>
            </a:r>
            <a:r>
              <a:rPr lang="en-US" dirty="0"/>
              <a:t> or the </a:t>
            </a:r>
            <a:r>
              <a:rPr lang="en-US" dirty="0">
                <a:hlinkClick r:id="rId3"/>
              </a:rPr>
              <a:t>Departing PI Award Disposition Procedure</a:t>
            </a:r>
            <a:r>
              <a:rPr lang="en-US" dirty="0" smtClean="0"/>
              <a:t>.</a:t>
            </a:r>
          </a:p>
          <a:p>
            <a:r>
              <a:rPr lang="en-US" dirty="0" smtClean="0">
                <a:hlinkClick r:id="rId4"/>
              </a:rPr>
              <a:t>http</a:t>
            </a:r>
            <a:r>
              <a:rPr lang="en-US" dirty="0">
                <a:hlinkClick r:id="rId4"/>
              </a:rPr>
              <a:t>://www.umaryland.edu/spac/sponsored-projects-accounting-and-compliance-spac/departing-pi-award-disposition-notification/</a:t>
            </a:r>
            <a:endParaRPr lang="en-US" dirty="0"/>
          </a:p>
        </p:txBody>
      </p:sp>
    </p:spTree>
    <p:extLst>
      <p:ext uri="{BB962C8B-B14F-4D97-AF65-F5344CB8AC3E}">
        <p14:creationId xmlns:p14="http://schemas.microsoft.com/office/powerpoint/2010/main" val="3074111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60"/>
          <p:cNvSpPr>
            <a:spLocks noGrp="1" noChangeArrowheads="1"/>
          </p:cNvSpPr>
          <p:nvPr>
            <p:ph type="title"/>
          </p:nvPr>
        </p:nvSpPr>
        <p:spPr>
          <a:xfrm>
            <a:off x="666750" y="1379538"/>
            <a:ext cx="8477250" cy="534987"/>
          </a:xfrm>
        </p:spPr>
        <p:txBody>
          <a:bodyPr rtlCol="0">
            <a:normAutofit fontScale="90000"/>
          </a:bodyPr>
          <a:lstStyle/>
          <a:p>
            <a:pPr eaLnBrk="1" fontAlgn="auto" hangingPunct="1">
              <a:spcAft>
                <a:spcPts val="0"/>
              </a:spcAft>
              <a:defRPr/>
            </a:pPr>
            <a:r>
              <a:rPr lang="en-US" dirty="0">
                <a:latin typeface="Tahoma" pitchFamily="34" charset="0"/>
                <a:ea typeface="Tahoma" pitchFamily="34" charset="0"/>
                <a:cs typeface="Tahoma" pitchFamily="34" charset="0"/>
              </a:rPr>
              <a:t/>
            </a:r>
            <a:br>
              <a:rPr lang="en-US" dirty="0">
                <a:latin typeface="Tahoma" pitchFamily="34" charset="0"/>
                <a:ea typeface="Tahoma" pitchFamily="34" charset="0"/>
                <a:cs typeface="Tahoma" pitchFamily="34" charset="0"/>
              </a:rPr>
            </a:br>
            <a:r>
              <a:rPr lang="en-US" dirty="0">
                <a:latin typeface="Tahoma" pitchFamily="34" charset="0"/>
                <a:ea typeface="Tahoma" pitchFamily="34" charset="0"/>
                <a:cs typeface="Tahoma" pitchFamily="34" charset="0"/>
              </a:rPr>
              <a:t> </a:t>
            </a:r>
          </a:p>
        </p:txBody>
      </p:sp>
      <p:sp>
        <p:nvSpPr>
          <p:cNvPr id="3" name="Rectangle 2"/>
          <p:cNvSpPr/>
          <p:nvPr/>
        </p:nvSpPr>
        <p:spPr>
          <a:xfrm>
            <a:off x="2281560" y="3142320"/>
            <a:ext cx="4935985" cy="355482"/>
          </a:xfrm>
          <a:prstGeom prst="rect">
            <a:avLst/>
          </a:prstGeom>
        </p:spPr>
        <p:txBody>
          <a:bodyPr wrap="square">
            <a:spAutoFit/>
          </a:bodyPr>
          <a:lstStyle/>
          <a:p>
            <a:pPr marL="293688" indent="-293688" algn="ctr" defTabSz="914400" eaLnBrk="0" hangingPunct="0">
              <a:lnSpc>
                <a:spcPct val="95000"/>
              </a:lnSpc>
              <a:spcBef>
                <a:spcPct val="25000"/>
              </a:spcBef>
              <a:spcAft>
                <a:spcPct val="10000"/>
              </a:spcAft>
              <a:buClr>
                <a:srgbClr val="003366"/>
              </a:buClr>
              <a:buFont typeface="Wingdings" pitchFamily="2" charset="2"/>
              <a:buNone/>
              <a:defRPr/>
            </a:pPr>
            <a:r>
              <a:rPr lang="en-US" kern="0" dirty="0">
                <a:latin typeface="Tahoma" pitchFamily="34" charset="0"/>
                <a:ea typeface="Tahoma" pitchFamily="34" charset="0"/>
                <a:cs typeface="Tahoma" pitchFamily="34" charset="0"/>
              </a:rPr>
              <a:t>  </a:t>
            </a:r>
          </a:p>
        </p:txBody>
      </p:sp>
      <p:sp>
        <p:nvSpPr>
          <p:cNvPr id="4" name="TextBox 3"/>
          <p:cNvSpPr txBox="1"/>
          <p:nvPr/>
        </p:nvSpPr>
        <p:spPr>
          <a:xfrm>
            <a:off x="2636667" y="2828368"/>
            <a:ext cx="5433135" cy="1015663"/>
          </a:xfrm>
          <a:prstGeom prst="rect">
            <a:avLst/>
          </a:prstGeom>
          <a:noFill/>
        </p:spPr>
        <p:txBody>
          <a:bodyPr wrap="square" rtlCol="0">
            <a:spAutoFit/>
          </a:bodyPr>
          <a:lstStyle/>
          <a:p>
            <a:r>
              <a:rPr lang="en-US" sz="6000" dirty="0">
                <a:latin typeface="Tahoma" panose="020B0604030504040204" pitchFamily="34" charset="0"/>
                <a:ea typeface="Tahoma" panose="020B0604030504040204" pitchFamily="34" charset="0"/>
                <a:cs typeface="Tahoma" panose="020B0604030504040204" pitchFamily="34" charset="0"/>
              </a:rPr>
              <a:t>Questions</a:t>
            </a:r>
          </a:p>
        </p:txBody>
      </p:sp>
      <p:pic>
        <p:nvPicPr>
          <p:cNvPr id="5" name="Picture 4">
            <a:extLst>
              <a:ext uri="{FF2B5EF4-FFF2-40B4-BE49-F238E27FC236}">
                <a16:creationId xmlns="" xmlns:a16="http://schemas.microsoft.com/office/drawing/2014/main" id="{74CB2741-D03A-4F9E-8909-5B3C3EB0EBB2}"/>
              </a:ext>
            </a:extLst>
          </p:cNvPr>
          <p:cNvPicPr>
            <a:picLocks noChangeAspect="1"/>
          </p:cNvPicPr>
          <p:nvPr/>
        </p:nvPicPr>
        <p:blipFill>
          <a:blip r:embed="rId3"/>
          <a:stretch>
            <a:fillRect/>
          </a:stretch>
        </p:blipFill>
        <p:spPr>
          <a:xfrm>
            <a:off x="803564" y="1524001"/>
            <a:ext cx="7523018" cy="4696690"/>
          </a:xfrm>
          <a:prstGeom prst="rect">
            <a:avLst/>
          </a:prstGeom>
        </p:spPr>
      </p:pic>
    </p:spTree>
    <p:extLst>
      <p:ext uri="{BB962C8B-B14F-4D97-AF65-F5344CB8AC3E}">
        <p14:creationId xmlns:p14="http://schemas.microsoft.com/office/powerpoint/2010/main" val="3098429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Notes</a:t>
            </a:r>
          </a:p>
        </p:txBody>
      </p:sp>
      <p:sp>
        <p:nvSpPr>
          <p:cNvPr id="3" name="Content Placeholder 2"/>
          <p:cNvSpPr>
            <a:spLocks noGrp="1"/>
          </p:cNvSpPr>
          <p:nvPr>
            <p:ph idx="1"/>
          </p:nvPr>
        </p:nvSpPr>
        <p:spPr/>
        <p:txBody>
          <a:bodyPr>
            <a:normAutofit/>
          </a:bodyPr>
          <a:lstStyle/>
          <a:p>
            <a:r>
              <a:rPr lang="en-US" dirty="0" smtClean="0"/>
              <a:t>Both </a:t>
            </a:r>
            <a:r>
              <a:rPr lang="en-US" dirty="0"/>
              <a:t>presentations will be available on SPA and SPAC websites</a:t>
            </a:r>
          </a:p>
          <a:p>
            <a:r>
              <a:rPr lang="en-US" dirty="0"/>
              <a:t>Thanks for joining us today!</a:t>
            </a:r>
          </a:p>
        </p:txBody>
      </p:sp>
    </p:spTree>
    <p:extLst>
      <p:ext uri="{BB962C8B-B14F-4D97-AF65-F5344CB8AC3E}">
        <p14:creationId xmlns:p14="http://schemas.microsoft.com/office/powerpoint/2010/main" val="692968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2482"/>
          </a:xfrm>
        </p:spPr>
        <p:txBody>
          <a:bodyPr/>
          <a:lstStyle/>
          <a:p>
            <a:r>
              <a:rPr lang="en-US" dirty="0" smtClean="0"/>
              <a:t>NIH Updates</a:t>
            </a:r>
            <a:endParaRPr lang="en-US" dirty="0"/>
          </a:p>
        </p:txBody>
      </p:sp>
      <p:sp>
        <p:nvSpPr>
          <p:cNvPr id="3" name="Content Placeholder 2"/>
          <p:cNvSpPr>
            <a:spLocks noGrp="1"/>
          </p:cNvSpPr>
          <p:nvPr>
            <p:ph idx="1"/>
          </p:nvPr>
        </p:nvSpPr>
        <p:spPr>
          <a:xfrm>
            <a:off x="457200" y="1188720"/>
            <a:ext cx="8229600" cy="5557520"/>
          </a:xfrm>
        </p:spPr>
        <p:txBody>
          <a:bodyPr>
            <a:normAutofit/>
          </a:bodyPr>
          <a:lstStyle/>
          <a:p>
            <a:r>
              <a:rPr lang="en-US" dirty="0"/>
              <a:t>Updated NIH Policy Statement 10/2017</a:t>
            </a:r>
          </a:p>
          <a:p>
            <a:pPr lvl="1"/>
            <a:r>
              <a:rPr lang="en-US" dirty="0"/>
              <a:t>Significant changes have been released in </a:t>
            </a:r>
            <a:r>
              <a:rPr lang="en-US" dirty="0" smtClean="0"/>
              <a:t>Notices</a:t>
            </a:r>
          </a:p>
          <a:p>
            <a:pPr lvl="1"/>
            <a:endParaRPr lang="en-US" dirty="0" smtClean="0"/>
          </a:p>
          <a:p>
            <a:r>
              <a:rPr lang="en-US" dirty="0"/>
              <a:t>Forms-E required NOW required! See </a:t>
            </a:r>
            <a:r>
              <a:rPr lang="mr-IN" b="1" dirty="0">
                <a:solidFill>
                  <a:srgbClr val="FF0000"/>
                </a:solidFill>
              </a:rPr>
              <a:t>NOT-OD-17-062</a:t>
            </a:r>
            <a:endParaRPr lang="en-US" b="1" dirty="0">
              <a:solidFill>
                <a:srgbClr val="FF0000"/>
              </a:solidFill>
            </a:endParaRPr>
          </a:p>
          <a:p>
            <a:pPr lvl="1"/>
            <a:r>
              <a:rPr lang="en-US" dirty="0"/>
              <a:t>Parent Announcements reissued with new FOA #’s</a:t>
            </a:r>
          </a:p>
          <a:p>
            <a:pPr lvl="1"/>
            <a:r>
              <a:rPr lang="en-US" dirty="0" smtClean="0"/>
              <a:t>Choose </a:t>
            </a:r>
            <a:r>
              <a:rPr lang="en-US" dirty="0"/>
              <a:t>the correct FOA</a:t>
            </a:r>
            <a:r>
              <a:rPr lang="en-US" dirty="0" smtClean="0"/>
              <a:t>!</a:t>
            </a:r>
          </a:p>
          <a:p>
            <a:pPr lvl="1"/>
            <a:endParaRPr lang="en-US" dirty="0"/>
          </a:p>
          <a:p>
            <a:pPr lvl="1"/>
            <a:endParaRPr lang="en-US" dirty="0"/>
          </a:p>
        </p:txBody>
      </p:sp>
    </p:spTree>
    <p:extLst>
      <p:ext uri="{BB962C8B-B14F-4D97-AF65-F5344CB8AC3E}">
        <p14:creationId xmlns:p14="http://schemas.microsoft.com/office/powerpoint/2010/main" val="280020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E Changes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Updated the expiration date on several forms to 03/31/2020</a:t>
            </a:r>
          </a:p>
          <a:p>
            <a:endParaRPr lang="en-US" dirty="0" smtClean="0"/>
          </a:p>
          <a:p>
            <a:r>
              <a:rPr lang="en-US" dirty="0" smtClean="0"/>
              <a:t>See Notice NOT-OD-17-062 for specific information</a:t>
            </a:r>
          </a:p>
          <a:p>
            <a:endParaRPr lang="en-US" dirty="0"/>
          </a:p>
          <a:p>
            <a:r>
              <a:rPr lang="en-US" dirty="0"/>
              <a:t>The </a:t>
            </a:r>
            <a:r>
              <a:rPr lang="en-US" i="1" dirty="0"/>
              <a:t>PHS Human Subjects and Clinical Trials Information </a:t>
            </a:r>
            <a:r>
              <a:rPr lang="en-US" i="1" dirty="0" smtClean="0"/>
              <a:t>Form (HSCT)</a:t>
            </a:r>
            <a:r>
              <a:rPr lang="en-US" dirty="0" smtClean="0"/>
              <a:t> </a:t>
            </a:r>
            <a:r>
              <a:rPr lang="en-US" dirty="0"/>
              <a:t>PDF is now required for </a:t>
            </a:r>
            <a:r>
              <a:rPr lang="en-US" b="1" u="sng" dirty="0"/>
              <a:t>ALL</a:t>
            </a:r>
            <a:r>
              <a:rPr lang="en-US" dirty="0"/>
              <a:t> NIH </a:t>
            </a:r>
            <a:r>
              <a:rPr lang="en-US" dirty="0" smtClean="0"/>
              <a:t>Proposals</a:t>
            </a:r>
          </a:p>
          <a:p>
            <a:pPr lvl="1"/>
            <a:r>
              <a:rPr lang="en-US" dirty="0" smtClean="0"/>
              <a:t>Proposals with clinical trials have specific FOA</a:t>
            </a:r>
            <a:endParaRPr lang="en-US" dirty="0"/>
          </a:p>
          <a:p>
            <a:endParaRPr lang="en-US" dirty="0"/>
          </a:p>
        </p:txBody>
      </p:sp>
    </p:spTree>
    <p:extLst>
      <p:ext uri="{BB962C8B-B14F-4D97-AF65-F5344CB8AC3E}">
        <p14:creationId xmlns:p14="http://schemas.microsoft.com/office/powerpoint/2010/main" val="1985366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PHS HSCT Form</a:t>
            </a:r>
            <a:br>
              <a:rPr lang="en-US" dirty="0" smtClean="0"/>
            </a:br>
            <a:r>
              <a:rPr lang="en-US" sz="3100" dirty="0" smtClean="0"/>
              <a:t>(Human Subjects Clinical Trial Form)</a:t>
            </a:r>
            <a:endParaRPr lang="en-US" sz="3100" dirty="0"/>
          </a:p>
        </p:txBody>
      </p:sp>
      <p:sp>
        <p:nvSpPr>
          <p:cNvPr id="3" name="Content Placeholder 2"/>
          <p:cNvSpPr>
            <a:spLocks noGrp="1"/>
          </p:cNvSpPr>
          <p:nvPr>
            <p:ph idx="1"/>
          </p:nvPr>
        </p:nvSpPr>
        <p:spPr>
          <a:xfrm>
            <a:off x="457200" y="1706880"/>
            <a:ext cx="8229600" cy="5151120"/>
          </a:xfrm>
        </p:spPr>
        <p:txBody>
          <a:bodyPr>
            <a:normAutofit/>
          </a:bodyPr>
          <a:lstStyle/>
          <a:p>
            <a:r>
              <a:rPr lang="en-US" dirty="0" smtClean="0"/>
              <a:t>Open with Adobe Reader ONLY!</a:t>
            </a:r>
          </a:p>
          <a:p>
            <a:r>
              <a:rPr lang="en-US" dirty="0" smtClean="0"/>
              <a:t>Work with the PI to complete the HSCT Form</a:t>
            </a:r>
            <a:endParaRPr lang="en-US" dirty="0"/>
          </a:p>
          <a:p>
            <a:r>
              <a:rPr lang="en-US" dirty="0" smtClean="0"/>
              <a:t>Link the FOA to the proposal after attaching the HSCT form</a:t>
            </a:r>
          </a:p>
          <a:p>
            <a:r>
              <a:rPr lang="en-US" dirty="0" smtClean="0"/>
              <a:t>If you need to replace the form, re-link the FOA</a:t>
            </a:r>
          </a:p>
          <a:p>
            <a:r>
              <a:rPr lang="en-US" dirty="0" smtClean="0"/>
              <a:t>See SPA website </a:t>
            </a:r>
            <a:r>
              <a:rPr lang="en-US" dirty="0"/>
              <a:t>for instructions </a:t>
            </a:r>
            <a:r>
              <a:rPr lang="en-US" sz="2000" dirty="0">
                <a:hlinkClick r:id="rId2"/>
              </a:rPr>
              <a:t>http://www.umaryland.edu/kualicoeus/user-resources-and-help/nih-forms-e-instructions</a:t>
            </a:r>
            <a:r>
              <a:rPr lang="en-US" sz="2000" dirty="0" smtClean="0">
                <a:hlinkClick r:id="rId2"/>
              </a:rPr>
              <a:t>/</a:t>
            </a:r>
            <a:r>
              <a:rPr lang="en-US" sz="2000" dirty="0" smtClean="0"/>
              <a:t> </a:t>
            </a:r>
            <a:endParaRPr lang="en-US" sz="2000" dirty="0"/>
          </a:p>
        </p:txBody>
      </p:sp>
    </p:spTree>
    <p:extLst>
      <p:ext uri="{BB962C8B-B14F-4D97-AF65-F5344CB8AC3E}">
        <p14:creationId xmlns:p14="http://schemas.microsoft.com/office/powerpoint/2010/main" val="197578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HSCT Form</a:t>
            </a:r>
            <a:endParaRPr lang="en-US" dirty="0"/>
          </a:p>
        </p:txBody>
      </p:sp>
      <p:sp>
        <p:nvSpPr>
          <p:cNvPr id="3" name="Content Placeholder 2"/>
          <p:cNvSpPr>
            <a:spLocks noGrp="1"/>
          </p:cNvSpPr>
          <p:nvPr>
            <p:ph idx="1"/>
          </p:nvPr>
        </p:nvSpPr>
        <p:spPr>
          <a:xfrm>
            <a:off x="457200" y="1137920"/>
            <a:ext cx="8229600" cy="5628640"/>
          </a:xfrm>
        </p:spPr>
        <p:txBody>
          <a:bodyPr>
            <a:normAutofit fontScale="85000" lnSpcReduction="10000"/>
          </a:bodyPr>
          <a:lstStyle/>
          <a:p>
            <a:r>
              <a:rPr lang="en-US" dirty="0" smtClean="0"/>
              <a:t>If there are human subjects, the HSCT must include:</a:t>
            </a:r>
            <a:r>
              <a:rPr lang="en-US" dirty="0"/>
              <a:t>	</a:t>
            </a:r>
          </a:p>
          <a:p>
            <a:pPr lvl="1"/>
            <a:r>
              <a:rPr lang="en-US" dirty="0" smtClean="0"/>
              <a:t>1 or more full </a:t>
            </a:r>
            <a:r>
              <a:rPr lang="en-US" dirty="0"/>
              <a:t>study records, OR</a:t>
            </a:r>
          </a:p>
          <a:p>
            <a:pPr lvl="1"/>
            <a:r>
              <a:rPr lang="en-US" dirty="0"/>
              <a:t>1 or more delayed onset study records, OR</a:t>
            </a:r>
          </a:p>
          <a:p>
            <a:pPr lvl="1"/>
            <a:r>
              <a:rPr lang="en-US" dirty="0"/>
              <a:t>A combination of full and delayed onset study </a:t>
            </a:r>
            <a:r>
              <a:rPr lang="en-US" dirty="0" smtClean="0"/>
              <a:t>records</a:t>
            </a:r>
          </a:p>
          <a:p>
            <a:pPr lvl="1"/>
            <a:endParaRPr lang="en-US" dirty="0"/>
          </a:p>
          <a:p>
            <a:r>
              <a:rPr lang="en-US" dirty="0"/>
              <a:t>See definition for Delayed Onset (SPA or NIH website)</a:t>
            </a:r>
          </a:p>
          <a:p>
            <a:endParaRPr lang="en-US" dirty="0" smtClean="0"/>
          </a:p>
          <a:p>
            <a:r>
              <a:rPr lang="en-US" dirty="0" smtClean="0"/>
              <a:t>Required </a:t>
            </a:r>
            <a:r>
              <a:rPr lang="en-US" dirty="0"/>
              <a:t>form fields vary based on a number of factors, </a:t>
            </a:r>
            <a:r>
              <a:rPr lang="en-US" dirty="0" smtClean="0"/>
              <a:t>including:</a:t>
            </a:r>
          </a:p>
          <a:p>
            <a:pPr lvl="1"/>
            <a:r>
              <a:rPr lang="en-US" dirty="0" smtClean="0"/>
              <a:t>Whether </a:t>
            </a:r>
            <a:r>
              <a:rPr lang="en-US" dirty="0"/>
              <a:t>study is delayed </a:t>
            </a:r>
            <a:r>
              <a:rPr lang="en-US" dirty="0" smtClean="0"/>
              <a:t>onset</a:t>
            </a:r>
          </a:p>
          <a:p>
            <a:pPr lvl="1"/>
            <a:r>
              <a:rPr lang="en-US" dirty="0" smtClean="0"/>
              <a:t>Announcement-specific instructions</a:t>
            </a:r>
          </a:p>
          <a:p>
            <a:pPr lvl="1"/>
            <a:r>
              <a:rPr lang="en-US" dirty="0" smtClean="0"/>
              <a:t>Human </a:t>
            </a:r>
            <a:r>
              <a:rPr lang="en-US" dirty="0"/>
              <a:t>subject </a:t>
            </a:r>
            <a:r>
              <a:rPr lang="en-US" dirty="0" smtClean="0"/>
              <a:t>exemptions</a:t>
            </a:r>
          </a:p>
          <a:p>
            <a:pPr lvl="1"/>
            <a:r>
              <a:rPr lang="en-US" dirty="0" smtClean="0"/>
              <a:t>Whether </a:t>
            </a:r>
            <a:r>
              <a:rPr lang="en-US" dirty="0"/>
              <a:t>study involves a clinical trial</a:t>
            </a:r>
          </a:p>
        </p:txBody>
      </p:sp>
    </p:spTree>
    <p:extLst>
      <p:ext uri="{BB962C8B-B14F-4D97-AF65-F5344CB8AC3E}">
        <p14:creationId xmlns:p14="http://schemas.microsoft.com/office/powerpoint/2010/main" val="419917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Subaward Budget Forms	</a:t>
            </a:r>
            <a:endParaRPr lang="en-US" dirty="0"/>
          </a:p>
        </p:txBody>
      </p:sp>
      <p:sp>
        <p:nvSpPr>
          <p:cNvPr id="3" name="Content Placeholder 2"/>
          <p:cNvSpPr>
            <a:spLocks noGrp="1"/>
          </p:cNvSpPr>
          <p:nvPr>
            <p:ph idx="1"/>
          </p:nvPr>
        </p:nvSpPr>
        <p:spPr>
          <a:xfrm>
            <a:off x="457200" y="1686560"/>
            <a:ext cx="8229600" cy="4724400"/>
          </a:xfrm>
        </p:spPr>
        <p:txBody>
          <a:bodyPr/>
          <a:lstStyle/>
          <a:p>
            <a:r>
              <a:rPr lang="en-US" dirty="0" smtClean="0"/>
              <a:t>4 new versions</a:t>
            </a:r>
          </a:p>
          <a:p>
            <a:r>
              <a:rPr lang="en-US" dirty="0" smtClean="0"/>
              <a:t>KC proposal must be linked to FOA</a:t>
            </a:r>
          </a:p>
          <a:p>
            <a:r>
              <a:rPr lang="en-US" dirty="0" smtClean="0"/>
              <a:t>S2S form must match Subaward Budget form</a:t>
            </a:r>
          </a:p>
          <a:p>
            <a:r>
              <a:rPr lang="en-US" dirty="0" smtClean="0"/>
              <a:t>Send the correct forms to your subs</a:t>
            </a:r>
          </a:p>
          <a:p>
            <a:endParaRPr lang="en-US" dirty="0" smtClean="0"/>
          </a:p>
          <a:p>
            <a:endParaRPr lang="en-US" dirty="0"/>
          </a:p>
        </p:txBody>
      </p:sp>
    </p:spTree>
    <p:extLst>
      <p:ext uri="{BB962C8B-B14F-4D97-AF65-F5344CB8AC3E}">
        <p14:creationId xmlns:p14="http://schemas.microsoft.com/office/powerpoint/2010/main" val="62488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840" y="436880"/>
            <a:ext cx="6839904" cy="3710824"/>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840" y="4392722"/>
            <a:ext cx="6839904" cy="2001305"/>
          </a:xfrm>
          <a:prstGeom prst="rect">
            <a:avLst/>
          </a:prstGeom>
        </p:spPr>
      </p:pic>
    </p:spTree>
    <p:extLst>
      <p:ext uri="{BB962C8B-B14F-4D97-AF65-F5344CB8AC3E}">
        <p14:creationId xmlns:p14="http://schemas.microsoft.com/office/powerpoint/2010/main" val="1095532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14294</TotalTime>
  <Words>1271</Words>
  <Application>Microsoft Office PowerPoint</Application>
  <PresentationFormat>On-screen Show (4:3)</PresentationFormat>
  <Paragraphs>239</Paragraphs>
  <Slides>37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Mangal</vt:lpstr>
      <vt:lpstr>Tahoma</vt:lpstr>
      <vt:lpstr>Wingdings</vt:lpstr>
      <vt:lpstr>Office Theme</vt:lpstr>
      <vt:lpstr>SPA/SPAC Updates 2cd Quarter 2018</vt:lpstr>
      <vt:lpstr>SPA’s Agenda</vt:lpstr>
      <vt:lpstr>SPA Personnel Changes</vt:lpstr>
      <vt:lpstr>NIH Updates</vt:lpstr>
      <vt:lpstr>Forms E Changes</vt:lpstr>
      <vt:lpstr>PHS HSCT Form (Human Subjects Clinical Trial Form)</vt:lpstr>
      <vt:lpstr>HSCT Form</vt:lpstr>
      <vt:lpstr>Subaward Budget Forms </vt:lpstr>
      <vt:lpstr>PowerPoint Presentation</vt:lpstr>
      <vt:lpstr>Workspace &amp; ASSIST</vt:lpstr>
      <vt:lpstr>PowerPoint Presentation</vt:lpstr>
      <vt:lpstr>Proposal Reminders</vt:lpstr>
      <vt:lpstr>Reminders</vt:lpstr>
      <vt:lpstr>Questions?</vt:lpstr>
      <vt:lpstr>SPAC Updates 2st Quarter 2018</vt:lpstr>
      <vt:lpstr>Today’s Agenda</vt:lpstr>
      <vt:lpstr>Cost Updates 3rd Quarter 2018</vt:lpstr>
      <vt:lpstr>COST Reminders</vt:lpstr>
      <vt:lpstr>Questions?</vt:lpstr>
      <vt:lpstr>SPAC Staffing Updates </vt:lpstr>
      <vt:lpstr>SPAC Staffing Updates </vt:lpstr>
      <vt:lpstr>SPAC Staffing Updates </vt:lpstr>
      <vt:lpstr>SPAC Staffing Updates </vt:lpstr>
      <vt:lpstr>Government Shutdown</vt:lpstr>
      <vt:lpstr>Government Shutdown Payment</vt:lpstr>
      <vt:lpstr>Government Shutdown Payment</vt:lpstr>
      <vt:lpstr>Contract Reporting</vt:lpstr>
      <vt:lpstr>STATE/DHMH INVOICING</vt:lpstr>
      <vt:lpstr>STATE/DHMH INVOICING</vt:lpstr>
      <vt:lpstr>ANNUAL FFR CHANGE </vt:lpstr>
      <vt:lpstr>PowerPoint Presentation</vt:lpstr>
      <vt:lpstr>ANNUAL FFR CHANGE </vt:lpstr>
      <vt:lpstr>Project Setup Change</vt:lpstr>
      <vt:lpstr>REMINDERS</vt:lpstr>
      <vt:lpstr>Departing PI Award Disposition Notification </vt:lpstr>
      <vt:lpstr>  </vt:lpstr>
      <vt:lpstr>Final Notes</vt:lpstr>
    </vt:vector>
  </TitlesOfParts>
  <Company>Univ of Maryland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Meol</dc:creator>
  <cp:lastModifiedBy>Scarantino, Laura B.</cp:lastModifiedBy>
  <cp:revision>528</cp:revision>
  <cp:lastPrinted>2016-11-10T17:58:44Z</cp:lastPrinted>
  <dcterms:created xsi:type="dcterms:W3CDTF">2011-07-11T15:55:14Z</dcterms:created>
  <dcterms:modified xsi:type="dcterms:W3CDTF">2018-01-25T18:22:22Z</dcterms:modified>
</cp:coreProperties>
</file>